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6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9"/>
  </p:notesMasterIdLst>
  <p:sldIdLst>
    <p:sldId id="270" r:id="rId2"/>
    <p:sldId id="263" r:id="rId3"/>
    <p:sldId id="261" r:id="rId4"/>
    <p:sldId id="260" r:id="rId5"/>
    <p:sldId id="266" r:id="rId6"/>
    <p:sldId id="267" r:id="rId7"/>
    <p:sldId id="269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0" autoAdjust="0"/>
  </p:normalViewPr>
  <p:slideViewPr>
    <p:cSldViewPr snapToGrid="0">
      <p:cViewPr varScale="1">
        <p:scale>
          <a:sx n="66" d="100"/>
          <a:sy n="66" d="100"/>
        </p:scale>
        <p:origin x="72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84497467554143"/>
          <c:y val="0.19091963649696542"/>
          <c:w val="0.69490486978955757"/>
          <c:h val="0.7250657891078814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2019год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143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46-40F3-A5D4-9520763114B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579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46-40F3-A5D4-9520763114BE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142.80000000000001</c:v>
                </c:pt>
                <c:pt idx="1">
                  <c:v>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9999FF"/>
            </a:solidFill>
            <a:ln w="266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198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55-4918-BCDC-9B5EC6BABFF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644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C55-4918-BCDC-9B5EC6BABFF1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198.2</c:v>
                </c:pt>
                <c:pt idx="1">
                  <c:v>644.20000000000005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115712"/>
        <c:axId val="156117248"/>
      </c:barChart>
      <c:catAx>
        <c:axId val="15611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6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60" b="1" i="0" u="none" strike="noStrike" baseline="0">
                <a:solidFill>
                  <a:schemeClr val="accent4">
                    <a:lumMod val="50000"/>
                  </a:schemeClr>
                </a:solidFill>
                <a:effectLst>
                  <a:glow>
                    <a:schemeClr val="accent1">
                      <a:alpha val="15000"/>
                    </a:schemeClr>
                  </a:glow>
                </a:effectLst>
                <a:latin typeface="Arial Rounded MT Bold" panose="020F0704030504030204" pitchFamily="34" charset="0"/>
                <a:ea typeface="Times New Roman CYR"/>
                <a:cs typeface="Times New Roman CYR"/>
              </a:defRPr>
            </a:pPr>
            <a:endParaRPr lang="ru-RU"/>
          </a:p>
        </c:txPr>
        <c:crossAx val="156117248"/>
        <c:crossesAt val="0"/>
        <c:auto val="0"/>
        <c:lblAlgn val="ctr"/>
        <c:lblOffset val="100"/>
        <c:noMultiLvlLbl val="0"/>
      </c:catAx>
      <c:valAx>
        <c:axId val="1561172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6115712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17" b="1" i="0" u="none" strike="noStrike" baseline="0">
          <a:solidFill>
            <a:srgbClr val="000000"/>
          </a:solidFill>
          <a:latin typeface="Times New Roman CYR"/>
          <a:ea typeface="Times New Roman CYR"/>
          <a:cs typeface="Times New Roman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73194509972503"/>
          <c:y val="0.13954388804397874"/>
          <c:w val="0.85113327407034423"/>
          <c:h val="0.7420581546232087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 от КГКМ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  <a:contourClr>
                <a:srgbClr val="000000"/>
              </a:contourClr>
            </a:sp3d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2019год</c:v>
                </c:pt>
                <c:pt idx="1">
                  <c:v>2020год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74717</c:v>
                </c:pt>
                <c:pt idx="1">
                  <c:v>139544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69BA-40FB-9EB4-656CBFCF3D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 всего</c:v>
                </c:pt>
              </c:strCache>
            </c:strRef>
          </c:tx>
          <c:spPr>
            <a:solidFill>
              <a:schemeClr val="accent1"/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9.7086995171514617E-3"/>
                  <c:y val="0.119609046894838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>
                        <a:solidFill>
                          <a:srgbClr val="FF0000"/>
                        </a:solidFill>
                      </a:rPr>
                      <a:t>109</a:t>
                    </a:r>
                    <a:endParaRPr lang="en-US" sz="32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chemeClr val="accent3">
                    <a:alpha val="50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BA-40FB-9EB4-656CBFCF3D4A}"/>
                </c:ext>
              </c:extLst>
            </c:dLbl>
            <c:dLbl>
              <c:idx val="1"/>
              <c:layout>
                <c:manualLayout>
                  <c:x val="4.8544134639531408E-3"/>
                  <c:y val="0.13732890569407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177</a:t>
                    </a:r>
                    <a:endParaRPr lang="en-US" sz="32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chemeClr val="accent3">
                    <a:alpha val="50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906101841200076"/>
                      <c:h val="0.118213608014399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9BA-40FB-9EB4-656CBFCF3D4A}"/>
                </c:ext>
              </c:extLst>
            </c:dLbl>
            <c:spPr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2019год</c:v>
                </c:pt>
                <c:pt idx="1">
                  <c:v>2020год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109448</c:v>
                </c:pt>
                <c:pt idx="1">
                  <c:v>176787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69BA-40FB-9EB4-656CBFCF3D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9366912"/>
        <c:axId val="179368704"/>
        <c:axId val="153972224"/>
      </c:bar3DChart>
      <c:catAx>
        <c:axId val="1793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368704"/>
        <c:crosses val="autoZero"/>
        <c:auto val="1"/>
        <c:lblAlgn val="ctr"/>
        <c:lblOffset val="100"/>
        <c:noMultiLvlLbl val="0"/>
      </c:catAx>
      <c:valAx>
        <c:axId val="179368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9366912"/>
        <c:crosses val="autoZero"/>
        <c:crossBetween val="between"/>
      </c:valAx>
      <c:serAx>
        <c:axId val="153972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79368704"/>
        <c:crosses val="autoZero"/>
      </c:serAx>
      <c:spPr>
        <a:noFill/>
        <a:ln w="32578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263071882017885"/>
          <c:y val="7.292436968927464E-2"/>
          <c:w val="0.65193021847597687"/>
          <c:h val="0.11858643704730573"/>
        </c:manualLayout>
      </c:layout>
      <c:overlay val="0"/>
      <c:spPr>
        <a:noFill/>
        <a:ln w="32578">
          <a:noFill/>
        </a:ln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28904979797602"/>
          <c:y val="1.2807985845195024E-2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7E6E-4741-9646-1B8A6DE307C9}"/>
              </c:ext>
            </c:extLst>
          </c:dPt>
          <c:dLbls>
            <c:dLbl>
              <c:idx val="0"/>
              <c:layout>
                <c:manualLayout>
                  <c:x val="-0.15001234819836762"/>
                  <c:y val="0.112440850552229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340 </a:t>
                    </a:r>
                    <a:endParaRPr lang="en-US" sz="28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accent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21027031286394E-2"/>
                      <c:h val="7.9833112272631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E6E-4741-9646-1B8A6DE307C9}"/>
                </c:ext>
              </c:extLst>
            </c:dLbl>
            <c:dLbl>
              <c:idx val="1"/>
              <c:layout>
                <c:manualLayout>
                  <c:x val="0.10954849111854473"/>
                  <c:y val="-0.253961576195113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198</a:t>
                    </a:r>
                    <a:endParaRPr lang="en-US" sz="3200" dirty="0"/>
                  </a:p>
                </c:rich>
              </c:tx>
              <c:spPr>
                <a:gradFill rotWithShape="1">
                  <a:gsLst>
                    <a:gs pos="0">
                      <a:schemeClr val="accent5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5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5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6E-4741-9646-1B8A6DE307C9}"/>
                </c:ext>
              </c:extLst>
            </c:dLbl>
            <c:dLbl>
              <c:idx val="2"/>
              <c:layout>
                <c:manualLayout>
                  <c:x val="0.12336534021578963"/>
                  <c:y val="7.94840047864513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 smtClean="0">
                        <a:solidFill>
                          <a:schemeClr val="bg1"/>
                        </a:solidFill>
                      </a:rPr>
                      <a:t>210</a:t>
                    </a:r>
                    <a:endParaRPr lang="en-US" sz="3200" dirty="0"/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6E-4741-9646-1B8A6DE307C9}"/>
                </c:ext>
              </c:extLst>
            </c:dLbl>
            <c:dLbl>
              <c:idx val="3"/>
              <c:layout>
                <c:manualLayout>
                  <c:x val="7.8953789762325477E-2"/>
                  <c:y val="0.158968162221563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 smtClean="0"/>
                      <a:t>87</a:t>
                    </a:r>
                    <a:endParaRPr lang="en-US" sz="3200" dirty="0"/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E-4741-9646-1B8A6DE307C9}"/>
                </c:ext>
              </c:extLst>
            </c:dLbl>
            <c:dLbl>
              <c:idx val="4"/>
              <c:layout>
                <c:manualLayout>
                  <c:x val="1.9738466868206256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7</a:t>
                    </a:r>
                    <a:endParaRPr lang="en-US" sz="320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6E-4741-9646-1B8A6DE307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E-4741-9646-1B8A6DE307C9}"/>
                </c:ext>
              </c:extLst>
            </c:dLbl>
            <c:spPr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txPr>
              <a:bodyPr/>
              <a:lstStyle/>
              <a:p>
                <a:pPr>
                  <a:defRPr sz="3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субвенции -40%</c:v>
                </c:pt>
                <c:pt idx="1">
                  <c:v>налоговые и неналоговые доходы-24%</c:v>
                </c:pt>
                <c:pt idx="2">
                  <c:v>целевые субсидии-25%</c:v>
                </c:pt>
                <c:pt idx="3">
                  <c:v>дотации- 10%</c:v>
                </c:pt>
                <c:pt idx="4">
                  <c:v>МБТ от поселений, пожертвования и гранты-1%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340</c:v>
                </c:pt>
                <c:pt idx="1">
                  <c:v>198</c:v>
                </c:pt>
                <c:pt idx="2">
                  <c:v>210</c:v>
                </c:pt>
                <c:pt idx="3">
                  <c:v>87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>
      <a:glow rad="101600">
        <a:schemeClr val="accent4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157787080763341"/>
          <c:y val="0.18284941668832494"/>
          <c:w val="0.69490486978955757"/>
          <c:h val="0.7250657891078814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00B0F0"/>
            </a:solidFill>
            <a:ln w="266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463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55-4918-BCDC-9B5EC6BABF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35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55-4918-BCDC-9B5EC6BABF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B1-432E-A663-45D4CBB6621B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ФОТ</c:v>
                </c:pt>
                <c:pt idx="1">
                  <c:v>БЮДЖЕТНЫЕ ИНВЕСТИЦИИ</c:v>
                </c:pt>
                <c:pt idx="2">
                  <c:v>СОДЕРЖАНИЕ УЧРЕЖДЕНИЙ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463</c:v>
                </c:pt>
                <c:pt idx="1">
                  <c:v>35</c:v>
                </c:pt>
                <c:pt idx="2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9999FF"/>
            </a:solidFill>
            <a:ln w="266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18B1-432E-A663-45D4CBB6621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491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55-4918-BCDC-9B5EC6BABF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94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55-4918-BCDC-9B5EC6BABFF1}"/>
                </c:ext>
              </c:extLst>
            </c:dLbl>
            <c:dLbl>
              <c:idx val="2"/>
              <c:layout>
                <c:manualLayout>
                  <c:x val="1.2664494835438802E-2"/>
                  <c:y val="3.026332428240103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168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00538426510509E-2"/>
                      <c:h val="7.0059675145057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8B1-432E-A663-45D4CBB6621B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ФОТ</c:v>
                </c:pt>
                <c:pt idx="1">
                  <c:v>БЮДЖЕТНЫЕ ИНВЕСТИЦИИ</c:v>
                </c:pt>
                <c:pt idx="2">
                  <c:v>СОДЕРЖАНИЕ УЧРЕЖДЕНИЙ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491</c:v>
                </c:pt>
                <c:pt idx="1">
                  <c:v>94</c:v>
                </c:pt>
                <c:pt idx="2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34272000"/>
        <c:axId val="34273536"/>
      </c:barChart>
      <c:catAx>
        <c:axId val="3427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6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accent4">
                    <a:lumMod val="50000"/>
                  </a:schemeClr>
                </a:solidFill>
                <a:effectLst>
                  <a:glow>
                    <a:schemeClr val="accent1">
                      <a:alpha val="15000"/>
                    </a:schemeClr>
                  </a:glow>
                </a:effectLst>
                <a:latin typeface="Arial Rounded MT Bold" panose="020F0704030504030204" pitchFamily="34" charset="0"/>
                <a:ea typeface="Times New Roman CYR"/>
                <a:cs typeface="Times New Roman CYR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tickMarkSkip val="1"/>
        <c:noMultiLvlLbl val="0"/>
      </c:catAx>
      <c:valAx>
        <c:axId val="342735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17" b="1" i="0" u="none" strike="noStrike" baseline="0">
          <a:solidFill>
            <a:srgbClr val="000000"/>
          </a:solidFill>
          <a:latin typeface="Times New Roman CYR"/>
          <a:ea typeface="Times New Roman CYR"/>
          <a:cs typeface="Times New Roman CYR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157787080763341"/>
          <c:y val="0.18284941668832494"/>
          <c:w val="0.69490486978955757"/>
          <c:h val="0.7250657891078814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00B0F0"/>
            </a:solidFill>
            <a:ln w="381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0263191736702322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583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55-4918-BCDC-9B5EC6BABFF1}"/>
                </c:ext>
              </c:extLst>
            </c:dLbl>
            <c:dLbl>
              <c:idx val="1"/>
              <c:layout>
                <c:manualLayout>
                  <c:x val="-2.0263191736703805E-3"/>
                  <c:y val="2.0175549521601181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130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55-4918-BCDC-9B5EC6BABFF1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СОЦИАЛЬНАЯ СФЕРА</c:v>
                </c:pt>
                <c:pt idx="1">
                  <c:v>ПРОЧИЕ ОТРАСЛИ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583</c:v>
                </c:pt>
                <c:pt idx="1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9999FF"/>
            </a:solidFill>
            <a:ln w="266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680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55-4918-BCDC-9B5EC6BABF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159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55-4918-BCDC-9B5EC6BABFF1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СОЦИАЛЬНАЯ СФЕРА</c:v>
                </c:pt>
                <c:pt idx="1">
                  <c:v>ПРОЧИЕ ОТРАСЛИ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680</c:v>
                </c:pt>
                <c:pt idx="1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34272000"/>
        <c:axId val="34273536"/>
      </c:barChart>
      <c:catAx>
        <c:axId val="3427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6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accent4">
                    <a:lumMod val="50000"/>
                  </a:schemeClr>
                </a:solidFill>
                <a:effectLst>
                  <a:glow>
                    <a:schemeClr val="accent1">
                      <a:alpha val="15000"/>
                    </a:schemeClr>
                  </a:glow>
                </a:effectLst>
                <a:latin typeface="Arial Rounded MT Bold" panose="020F0704030504030204" pitchFamily="34" charset="0"/>
                <a:ea typeface="Times New Roman CYR"/>
                <a:cs typeface="Times New Roman CYR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tickMarkSkip val="1"/>
        <c:noMultiLvlLbl val="0"/>
      </c:catAx>
      <c:valAx>
        <c:axId val="342735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17" b="1" i="0" u="none" strike="noStrike" baseline="0">
          <a:solidFill>
            <a:srgbClr val="000000"/>
          </a:solidFill>
          <a:latin typeface="Times New Roman CYR"/>
          <a:ea typeface="Times New Roman CYR"/>
          <a:cs typeface="Times New Roman CYR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019063860812976"/>
          <c:w val="1"/>
          <c:h val="0.72905022425103327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за счет безвозмездных поступлений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CFC9-42A6-98C0-B3EB17C136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324</c:v>
                </c:pt>
                <c:pt idx="1">
                  <c:v>341</c:v>
                </c:pt>
                <c:pt idx="2">
                  <c:v>386</c:v>
                </c:pt>
                <c:pt idx="3">
                  <c:v>616</c:v>
                </c:pt>
                <c:pt idx="4">
                  <c:v>567</c:v>
                </c:pt>
                <c:pt idx="5">
                  <c:v>579</c:v>
                </c:pt>
                <c:pt idx="6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за счет собственных средств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87</c:v>
                </c:pt>
                <c:pt idx="1">
                  <c:v>81</c:v>
                </c:pt>
                <c:pt idx="2">
                  <c:v>96</c:v>
                </c:pt>
                <c:pt idx="3">
                  <c:v>88</c:v>
                </c:pt>
                <c:pt idx="4">
                  <c:v>86</c:v>
                </c:pt>
                <c:pt idx="5">
                  <c:v>134</c:v>
                </c:pt>
                <c:pt idx="6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4526395655552851"/>
          <c:w val="0.96187611923466243"/>
          <c:h val="0.10643650865769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D16B6-F010-4BF7-A6E0-EC14300BBCAB}" type="presOf" srcId="{C1FC27E8-2718-4ECD-BB13-066EFABD59E5}" destId="{67D566CC-62D7-47C6-920B-0C4EF5F040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D16B6-F010-4BF7-A6E0-EC14300BBCAB}" type="presOf" srcId="{C1FC27E8-2718-4ECD-BB13-066EFABD59E5}" destId="{67D566CC-62D7-47C6-920B-0C4EF5F0406E}" srcOrd="0" destOrd="0" presId="urn:microsoft.com/office/officeart/2005/8/layout/process1"/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7BD2C9D5-AFAD-487D-A472-8BABE90A6DBE}" type="presOf" srcId="{967A9E6F-5BA6-4A48-9DDC-C499CE32983A}" destId="{07D08F5F-2C18-4A15-ACF8-F1CF728336B8}" srcOrd="0" destOrd="0" presId="urn:microsoft.com/office/officeart/2005/8/layout/process1"/>
    <dgm:cxn modelId="{4FDD7399-9CE0-4438-8773-DD044D74FAD7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175886-E32D-4607-B846-2F4278DE11FA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3B821A0-23EA-45DA-BEB8-34755A512AF7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В 2020 ГОДУ ПОСТАНОВКА НА НАЛОГОВЫЙ УЧЕТ НА ТЕРРИТОРИИ РАЙОНА</a:t>
          </a:r>
        </a:p>
        <a:p>
          <a:pPr rtl="0"/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1600" b="1" dirty="0" smtClean="0">
              <a:solidFill>
                <a:srgbClr val="FF0000"/>
              </a:solidFill>
            </a:rPr>
            <a:t>20 ОРГАНИЗАЦИЙ</a:t>
          </a:r>
          <a:endParaRPr lang="ru-RU" sz="1600" b="1" dirty="0">
            <a:solidFill>
              <a:srgbClr val="FF0000"/>
            </a:solidFill>
          </a:endParaRPr>
        </a:p>
      </dgm:t>
    </dgm:pt>
    <dgm:pt modelId="{163BE0EB-E1F8-4E19-9682-F021A0F9632F}" type="parTrans" cxnId="{0747D18B-7C9E-48B8-A998-136656B68F54}">
      <dgm:prSet/>
      <dgm:spPr/>
      <dgm:t>
        <a:bodyPr/>
        <a:lstStyle/>
        <a:p>
          <a:endParaRPr lang="ru-RU"/>
        </a:p>
      </dgm:t>
    </dgm:pt>
    <dgm:pt modelId="{06C9623B-C54F-4654-B9B2-6CB6622575E1}" type="sibTrans" cxnId="{0747D18B-7C9E-48B8-A998-136656B68F54}">
      <dgm:prSet/>
      <dgm:spPr/>
      <dgm:t>
        <a:bodyPr/>
        <a:lstStyle/>
        <a:p>
          <a:endParaRPr lang="ru-RU"/>
        </a:p>
      </dgm:t>
    </dgm:pt>
    <dgm:pt modelId="{C856F1FC-9648-4C62-A5B0-F697C5958E34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endParaRPr lang="ru-RU" sz="1600" b="1" dirty="0" smtClean="0">
            <a:solidFill>
              <a:schemeClr val="accent4">
                <a:lumMod val="50000"/>
              </a:schemeClr>
            </a:solidFill>
          </a:endParaRPr>
        </a:p>
        <a:p>
          <a:pPr rtl="0"/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РОСТ НДФЛ – </a:t>
          </a:r>
        </a:p>
        <a:p>
          <a:pPr rtl="0"/>
          <a:r>
            <a:rPr lang="ru-RU" sz="2400" b="1" dirty="0" smtClean="0">
              <a:solidFill>
                <a:srgbClr val="FF0000"/>
              </a:solidFill>
            </a:rPr>
            <a:t>162 % </a:t>
          </a:r>
        </a:p>
        <a:p>
          <a:pPr rtl="0"/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 УРОВНЮ 2019 ГОДА</a:t>
          </a:r>
        </a:p>
        <a:p>
          <a:pPr rtl="0"/>
          <a:endParaRPr lang="ru-RU" sz="1200" b="1" dirty="0"/>
        </a:p>
      </dgm:t>
    </dgm:pt>
    <dgm:pt modelId="{A6D6C7E6-948B-4567-B17A-15B8F99BBF71}" type="parTrans" cxnId="{E78D1BC8-EE55-4ED5-9741-C93CEB69B547}">
      <dgm:prSet/>
      <dgm:spPr/>
      <dgm:t>
        <a:bodyPr/>
        <a:lstStyle/>
        <a:p>
          <a:endParaRPr lang="ru-RU"/>
        </a:p>
      </dgm:t>
    </dgm:pt>
    <dgm:pt modelId="{6B58DDDA-8F57-437D-9EDC-34ED387188D6}" type="sibTrans" cxnId="{E78D1BC8-EE55-4ED5-9741-C93CEB69B547}">
      <dgm:prSet/>
      <dgm:spPr/>
      <dgm:t>
        <a:bodyPr/>
        <a:lstStyle/>
        <a:p>
          <a:endParaRPr lang="ru-RU"/>
        </a:p>
      </dgm:t>
    </dgm:pt>
    <dgm:pt modelId="{61094C83-507D-46FB-8678-CC11AA911B9B}" type="pres">
      <dgm:prSet presAssocID="{A1175886-E32D-4607-B846-2F4278DE11F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D1B83-E1A6-4AF7-BCED-76EF65DF71B5}" type="pres">
      <dgm:prSet presAssocID="{A1175886-E32D-4607-B846-2F4278DE11FA}" presName="arrow" presStyleLbl="bgShp" presStyleIdx="0" presStyleCnt="1"/>
      <dgm:spPr/>
    </dgm:pt>
    <dgm:pt modelId="{4085D8AA-B452-4804-AEFB-F9578048591C}" type="pres">
      <dgm:prSet presAssocID="{A1175886-E32D-4607-B846-2F4278DE11FA}" presName="linearProcess" presStyleCnt="0"/>
      <dgm:spPr/>
    </dgm:pt>
    <dgm:pt modelId="{ED9FEC7F-C99E-4375-9635-697F71F8CAC9}" type="pres">
      <dgm:prSet presAssocID="{E3B821A0-23EA-45DA-BEB8-34755A512AF7}" presName="textNode" presStyleLbl="node1" presStyleIdx="0" presStyleCnt="2" custScaleX="100722" custScaleY="118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CC085-E02F-424E-8211-5E5CA0A7690C}" type="pres">
      <dgm:prSet presAssocID="{06C9623B-C54F-4654-B9B2-6CB6622575E1}" presName="sibTrans" presStyleCnt="0"/>
      <dgm:spPr/>
    </dgm:pt>
    <dgm:pt modelId="{764BAF71-896E-4D89-B300-CDCF72999AC2}" type="pres">
      <dgm:prSet presAssocID="{C856F1FC-9648-4C62-A5B0-F697C5958E34}" presName="textNode" presStyleLbl="node1" presStyleIdx="1" presStyleCnt="2" custScaleX="102766" custScaleY="120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D5081-5FB9-4668-B658-345B501961E4}" type="presOf" srcId="{C856F1FC-9648-4C62-A5B0-F697C5958E34}" destId="{764BAF71-896E-4D89-B300-CDCF72999AC2}" srcOrd="0" destOrd="0" presId="urn:microsoft.com/office/officeart/2005/8/layout/hProcess9"/>
    <dgm:cxn modelId="{E78D1BC8-EE55-4ED5-9741-C93CEB69B547}" srcId="{A1175886-E32D-4607-B846-2F4278DE11FA}" destId="{C856F1FC-9648-4C62-A5B0-F697C5958E34}" srcOrd="1" destOrd="0" parTransId="{A6D6C7E6-948B-4567-B17A-15B8F99BBF71}" sibTransId="{6B58DDDA-8F57-437D-9EDC-34ED387188D6}"/>
    <dgm:cxn modelId="{D0808C2D-7A29-4B8A-876D-CD59F7AFDA77}" type="presOf" srcId="{A1175886-E32D-4607-B846-2F4278DE11FA}" destId="{61094C83-507D-46FB-8678-CC11AA911B9B}" srcOrd="0" destOrd="0" presId="urn:microsoft.com/office/officeart/2005/8/layout/hProcess9"/>
    <dgm:cxn modelId="{0747D18B-7C9E-48B8-A998-136656B68F54}" srcId="{A1175886-E32D-4607-B846-2F4278DE11FA}" destId="{E3B821A0-23EA-45DA-BEB8-34755A512AF7}" srcOrd="0" destOrd="0" parTransId="{163BE0EB-E1F8-4E19-9682-F021A0F9632F}" sibTransId="{06C9623B-C54F-4654-B9B2-6CB6622575E1}"/>
    <dgm:cxn modelId="{C599E513-8EE0-4262-A211-07A4AD97DA4F}" type="presOf" srcId="{E3B821A0-23EA-45DA-BEB8-34755A512AF7}" destId="{ED9FEC7F-C99E-4375-9635-697F71F8CAC9}" srcOrd="0" destOrd="0" presId="urn:microsoft.com/office/officeart/2005/8/layout/hProcess9"/>
    <dgm:cxn modelId="{3BA3CB03-E13D-4226-88B9-CF70D43803D3}" type="presParOf" srcId="{61094C83-507D-46FB-8678-CC11AA911B9B}" destId="{F6DD1B83-E1A6-4AF7-BCED-76EF65DF71B5}" srcOrd="0" destOrd="0" presId="urn:microsoft.com/office/officeart/2005/8/layout/hProcess9"/>
    <dgm:cxn modelId="{5012FE28-4D96-4702-807B-DEC3C2562D2F}" type="presParOf" srcId="{61094C83-507D-46FB-8678-CC11AA911B9B}" destId="{4085D8AA-B452-4804-AEFB-F9578048591C}" srcOrd="1" destOrd="0" presId="urn:microsoft.com/office/officeart/2005/8/layout/hProcess9"/>
    <dgm:cxn modelId="{A9871D8F-6651-4CC8-9C6B-99142915ED92}" type="presParOf" srcId="{4085D8AA-B452-4804-AEFB-F9578048591C}" destId="{ED9FEC7F-C99E-4375-9635-697F71F8CAC9}" srcOrd="0" destOrd="0" presId="urn:microsoft.com/office/officeart/2005/8/layout/hProcess9"/>
    <dgm:cxn modelId="{ECD80A47-7755-41BF-80E6-BB5E0D1F49B3}" type="presParOf" srcId="{4085D8AA-B452-4804-AEFB-F9578048591C}" destId="{417CC085-E02F-424E-8211-5E5CA0A7690C}" srcOrd="1" destOrd="0" presId="urn:microsoft.com/office/officeart/2005/8/layout/hProcess9"/>
    <dgm:cxn modelId="{668C4D94-A258-4AAB-BAC0-1210775A5C2E}" type="presParOf" srcId="{4085D8AA-B452-4804-AEFB-F9578048591C}" destId="{764BAF71-896E-4D89-B300-CDCF72999AC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5485703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5458659" cy="434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D1B83-E1A6-4AF7-BCED-76EF65DF71B5}">
      <dsp:nvSpPr>
        <dsp:cNvPr id="0" name=""/>
        <dsp:cNvSpPr/>
      </dsp:nvSpPr>
      <dsp:spPr>
        <a:xfrm>
          <a:off x="336907" y="0"/>
          <a:ext cx="3818287" cy="225714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FEC7F-C99E-4375-9635-697F71F8CAC9}">
      <dsp:nvSpPr>
        <dsp:cNvPr id="0" name=""/>
        <dsp:cNvSpPr/>
      </dsp:nvSpPr>
      <dsp:spPr>
        <a:xfrm>
          <a:off x="611" y="592293"/>
          <a:ext cx="2119418" cy="1072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50000"/>
                </a:schemeClr>
              </a:solidFill>
            </a:rPr>
            <a:t>В 2020 ГОДУ ПОСТАНОВКА НА НАЛОГОВЫЙ УЧЕТ НА ТЕРРИТОРИИ РАЙОНА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1600" b="1" kern="1200" dirty="0" smtClean="0">
              <a:solidFill>
                <a:srgbClr val="FF0000"/>
              </a:solidFill>
            </a:rPr>
            <a:t>20 ОРГАНИЗАЦИЙ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52969" y="644651"/>
        <a:ext cx="2014702" cy="967844"/>
      </dsp:txXfrm>
    </dsp:sp>
    <dsp:sp modelId="{764BAF71-896E-4D89-B300-CDCF72999AC2}">
      <dsp:nvSpPr>
        <dsp:cNvPr id="0" name=""/>
        <dsp:cNvSpPr/>
      </dsp:nvSpPr>
      <dsp:spPr>
        <a:xfrm>
          <a:off x="2329062" y="582474"/>
          <a:ext cx="2162428" cy="10921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4">
                <a:lumMod val="50000"/>
              </a:schemeClr>
            </a:solidFill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РОСТ НДФЛ –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162 %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К УРОВНЮ 2019 ГОДА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2382379" y="635791"/>
        <a:ext cx="2055794" cy="985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0.19642</cdr:x>
      <cdr:y>0.01692</cdr:y>
    </cdr:from>
    <cdr:to>
      <cdr:x>0.93516</cdr:x>
      <cdr:y>0.19494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23322" y="106507"/>
          <a:ext cx="8738067" cy="112059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0.32238</cdr:x>
      <cdr:y>0.14788</cdr:y>
    </cdr:from>
    <cdr:to>
      <cdr:x>0.558</cdr:x>
      <cdr:y>0.20342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02997" y="827336"/>
          <a:ext cx="2121763" cy="310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err="1" smtClean="0"/>
            <a:t>Ковыктинское</a:t>
          </a:r>
          <a:r>
            <a:rPr lang="ru-RU" sz="1100" dirty="0" smtClean="0"/>
            <a:t> месторождение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0.58837</cdr:x>
      <cdr:y>0.55808</cdr:y>
    </cdr:from>
    <cdr:to>
      <cdr:x>0.73095</cdr:x>
      <cdr:y>0.77263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298223" y="3122259"/>
          <a:ext cx="1283921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 smtClean="0">
            <a:ln/>
            <a:solidFill>
              <a:schemeClr val="accent4"/>
            </a:solidFill>
            <a:effectLst/>
          </a:endParaRPr>
        </a:p>
        <a:p xmlns:a="http://schemas.openxmlformats.org/drawingml/2006/main">
          <a:pPr algn="ctr"/>
          <a:r>
            <a:rPr lang="ru-RU" sz="2800" b="1" cap="none" spc="0" dirty="0" smtClean="0">
              <a:ln/>
              <a:solidFill>
                <a:srgbClr val="FF0000"/>
              </a:solidFill>
              <a:effectLst/>
            </a:rPr>
            <a:t>140</a:t>
          </a:r>
          <a:r>
            <a:rPr lang="en-US" sz="2800" b="1" cap="none" spc="0" dirty="0" smtClean="0">
              <a:ln/>
              <a:solidFill>
                <a:srgbClr val="FF0000"/>
              </a:solidFill>
              <a:effectLst/>
            </a:rPr>
            <a:t> (</a:t>
          </a:r>
          <a:r>
            <a:rPr lang="ru-RU" sz="2800" b="1" cap="none" spc="0" dirty="0" smtClean="0">
              <a:ln/>
              <a:solidFill>
                <a:srgbClr val="FF0000"/>
              </a:solidFill>
              <a:effectLst/>
            </a:rPr>
            <a:t>7</a:t>
          </a:r>
          <a:r>
            <a:rPr lang="en-US" sz="2800" b="1" cap="none" spc="0" dirty="0" smtClean="0">
              <a:ln/>
              <a:solidFill>
                <a:srgbClr val="FF0000"/>
              </a:solidFill>
              <a:effectLst/>
            </a:rPr>
            <a:t>9%)</a:t>
          </a:r>
          <a:endParaRPr lang="ru-RU" sz="2800" b="1" cap="none" spc="0" dirty="0">
            <a:ln/>
            <a:solidFill>
              <a:srgbClr val="FF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0.28568</cdr:x>
      <cdr:y>0.67103</cdr:y>
    </cdr:from>
    <cdr:to>
      <cdr:x>0.46632</cdr:x>
      <cdr:y>0.84157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572559" y="3754151"/>
          <a:ext cx="1626613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800" b="1" dirty="0">
            <a:ln/>
            <a:solidFill>
              <a:srgbClr val="FF0000"/>
            </a:solidFill>
          </a:endParaRPr>
        </a:p>
        <a:p xmlns:a="http://schemas.openxmlformats.org/drawingml/2006/main">
          <a:pPr algn="ctr"/>
          <a:r>
            <a:rPr lang="ru-RU" sz="2800" b="1" cap="none" spc="0" dirty="0" smtClean="0">
              <a:ln/>
              <a:solidFill>
                <a:srgbClr val="FF0000"/>
              </a:solidFill>
              <a:effectLst/>
            </a:rPr>
            <a:t>75(69%)</a:t>
          </a:r>
          <a:endParaRPr lang="ru-RU" sz="2800" b="1" cap="none" spc="0" dirty="0">
            <a:ln/>
            <a:solidFill>
              <a:srgbClr val="FF0000"/>
            </a:solidFill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0.4945</cdr:x>
      <cdr:y>0.49975</cdr:y>
    </cdr:from>
    <cdr:to>
      <cdr:x>0.5385</cdr:x>
      <cdr:y>0.5495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6202" y="2903672"/>
          <a:ext cx="381381" cy="289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725" b="0" i="0" u="none" strike="noStrike" baseline="0" dirty="0" smtClean="0">
              <a:solidFill>
                <a:srgbClr val="000000"/>
              </a:solidFill>
              <a:latin typeface="Verdana"/>
              <a:ea typeface="Verdana"/>
              <a:cs typeface="Verdana"/>
            </a:rPr>
            <a:t>``</a:t>
          </a: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0.25404</cdr:x>
      <cdr:y>0.47859</cdr:y>
    </cdr:from>
    <cdr:to>
      <cdr:x>0.47838</cdr:x>
      <cdr:y>0.63363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269056" y="3135239"/>
          <a:ext cx="2886869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НАЛОГОВЫЕ И НЕНАЛОГОВЫЕ ДОХОДЫ, 24%</a:t>
          </a:r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0.45918</cdr:x>
      <cdr:y>0.25285</cdr:y>
    </cdr:from>
    <cdr:to>
      <cdr:x>0.69371</cdr:x>
      <cdr:y>0.33272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908818" y="1656388"/>
          <a:ext cx="3017996" cy="5232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СУБВЕНЦИИ, 40 %</a:t>
          </a:r>
          <a:endParaRPr lang="ru-RU" sz="2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0.17162</cdr:x>
      <cdr:y>0.26078</cdr:y>
    </cdr:from>
    <cdr:to>
      <cdr:x>0.40348</cdr:x>
      <cdr:y>0.38763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208453" y="1708342"/>
          <a:ext cx="298368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ЦЕЛЕВЫЕ</a:t>
          </a:r>
          <a:r>
            <a:rPr lang="ru-RU" sz="18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 </a:t>
          </a:r>
          <a:r>
            <a:rPr lang="ru-RU" sz="24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СУБСИДИИ</a:t>
          </a:r>
          <a:r>
            <a:rPr lang="ru-RU" sz="18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, </a:t>
          </a:r>
          <a:r>
            <a:rPr lang="ru-RU" sz="24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25%</a:t>
          </a:r>
          <a:endParaRPr lang="ru-RU" sz="24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0.30085</cdr:x>
      <cdr:y>0.15321</cdr:y>
    </cdr:from>
    <cdr:to>
      <cdr:x>0.45505</cdr:x>
      <cdr:y>0.21429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871454" y="1003653"/>
          <a:ext cx="1984288" cy="4001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 smtClean="0">
              <a:ln/>
              <a:solidFill>
                <a:schemeClr val="bg1"/>
              </a:solidFill>
              <a:effectLst/>
            </a:rPr>
            <a:t>ДОТАЦИИ, 10%</a:t>
          </a:r>
          <a:endParaRPr lang="ru-RU" sz="20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0.46153</cdr:x>
      <cdr:y>0.07826</cdr:y>
    </cdr:from>
    <cdr:to>
      <cdr:x>0.71809</cdr:x>
      <cdr:y>0.14873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939142" y="512673"/>
          <a:ext cx="3301424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МБТ от поселений, пожертвования, гранты- 1%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0.45514</cdr:x>
      <cdr:y>0.0992</cdr:y>
    </cdr:from>
    <cdr:to>
      <cdr:x>0.4793</cdr:x>
      <cdr:y>0.09947</cdr:y>
    </cdr:to>
    <cdr:cxnSp macro="">
      <cdr:nvCxnSpPr>
        <cdr:cNvPr id="12" name="Прямая со стрелкой 11"/>
        <cdr:cNvCxnSpPr>
          <a:endCxn xmlns:a="http://schemas.openxmlformats.org/drawingml/2006/main" id="8" idx="1"/>
        </cdr:cNvCxnSpPr>
      </cdr:nvCxnSpPr>
      <cdr:spPr>
        <a:xfrm xmlns:a="http://schemas.openxmlformats.org/drawingml/2006/main" flipH="1">
          <a:off x="5856844" y="649833"/>
          <a:ext cx="310897" cy="178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0.44448</cdr:x>
      <cdr:y>0.12293</cdr:y>
    </cdr:from>
    <cdr:to>
      <cdr:x>0.44448</cdr:x>
      <cdr:y>0.16759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5719685" y="805281"/>
          <a:ext cx="0" cy="2926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0.16783</cdr:x>
      <cdr:y>0.05359</cdr:y>
    </cdr:from>
    <cdr:to>
      <cdr:x>1</cdr:x>
      <cdr:y>0.13671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03781" y="337336"/>
          <a:ext cx="1043126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ПО ОСНОВНЫМ СТАТЬЯМ ЗАТРАТ В ДИНАМИКЕ, </a:t>
          </a:r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0.84713</cdr:x>
      <cdr:y>0.66726</cdr:y>
    </cdr:from>
    <cdr:to>
      <cdr:x>0.88395</cdr:x>
      <cdr:y>0.71022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10618762" y="4200227"/>
          <a:ext cx="461621" cy="2704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0.72812</cdr:x>
      <cdr:y>0.45395</cdr:y>
    </cdr:from>
    <cdr:to>
      <cdr:x>0.86199</cdr:x>
      <cdr:y>0.56289</cdr:y>
    </cdr:to>
    <cdr:sp macro="" textlink="">
      <cdr:nvSpPr>
        <cdr:cNvPr id="7" name="AutoShape 1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27036" y="2857500"/>
          <a:ext cx="1678046" cy="685750"/>
        </a:xfrm>
        <a:prstGeom xmlns:a="http://schemas.openxmlformats.org/drawingml/2006/main" prst="wedgeRectCallout">
          <a:avLst>
            <a:gd name="adj1" fmla="val 57029"/>
            <a:gd name="adj2" fmla="val 153215"/>
          </a:avLst>
        </a:prstGeom>
        <a:ln xmlns:a="http://schemas.openxmlformats.org/drawingml/2006/main">
          <a:headEnd/>
          <a:tailEnd/>
        </a:ln>
        <a:effectLst xmlns:a="http://schemas.openxmlformats.org/drawingml/2006/main">
          <a:glow rad="228600">
            <a:schemeClr val="accent4">
              <a:satMod val="175000"/>
              <a:alpha val="40000"/>
            </a:schemeClr>
          </a:glow>
        </a:effectLst>
        <a:extLst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ПРИРОСТ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28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27</a:t>
          </a:r>
          <a:r>
            <a:rPr lang="ru-RU" altLang="ru-RU" sz="32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</a:t>
          </a: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r>
            <a:rPr lang="ru-RU" altLang="ru-RU" sz="14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руб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0.51638</cdr:x>
      <cdr:y>0.62645</cdr:y>
    </cdr:from>
    <cdr:to>
      <cdr:x>0.63238</cdr:x>
      <cdr:y>0.72632</cdr:y>
    </cdr:to>
    <cdr:sp macro="" textlink="">
      <cdr:nvSpPr>
        <cdr:cNvPr id="5" name="AutoShape 1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2889" y="3943351"/>
          <a:ext cx="1453997" cy="628650"/>
        </a:xfrm>
        <a:prstGeom xmlns:a="http://schemas.openxmlformats.org/drawingml/2006/main" prst="wedgeRectCallout">
          <a:avLst>
            <a:gd name="adj1" fmla="val 45674"/>
            <a:gd name="adj2" fmla="val 107058"/>
          </a:avLst>
        </a:prstGeom>
        <a:ln xmlns:a="http://schemas.openxmlformats.org/drawingml/2006/main">
          <a:headEnd/>
          <a:tailEnd/>
        </a:ln>
        <a:effectLst xmlns:a="http://schemas.openxmlformats.org/drawingml/2006/main">
          <a:glow rad="228600">
            <a:schemeClr val="accent4">
              <a:satMod val="175000"/>
              <a:alpha val="40000"/>
            </a:schemeClr>
          </a:glow>
        </a:effectLst>
        <a:extLst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ПРИРОСТ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r>
            <a:rPr lang="ru-RU" altLang="ru-RU" sz="28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</a:t>
          </a:r>
          <a:r>
            <a:rPr lang="ru-RU" altLang="ru-RU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млн. </a:t>
          </a:r>
          <a:r>
            <a:rPr lang="ru-RU" altLang="ru-RU" sz="14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руб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0.16783</cdr:x>
      <cdr:y>0.05359</cdr:y>
    </cdr:from>
    <cdr:to>
      <cdr:x>1</cdr:x>
      <cdr:y>0.13671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03781" y="337336"/>
          <a:ext cx="1043126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Распределение расходов по отраслям, </a:t>
          </a:r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0.68101</cdr:x>
      <cdr:y>0.56138</cdr:y>
    </cdr:from>
    <cdr:to>
      <cdr:x>0.81247</cdr:x>
      <cdr:y>0.68698</cdr:y>
    </cdr:to>
    <cdr:sp macro="" textlink="">
      <cdr:nvSpPr>
        <cdr:cNvPr id="5" name="AutoShape 1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36486" y="3533775"/>
          <a:ext cx="1647826" cy="790575"/>
        </a:xfrm>
        <a:prstGeom xmlns:a="http://schemas.openxmlformats.org/drawingml/2006/main" prst="wedgeRectCallout">
          <a:avLst>
            <a:gd name="adj1" fmla="val 42784"/>
            <a:gd name="adj2" fmla="val 80954"/>
          </a:avLst>
        </a:prstGeom>
        <a:ln xmlns:a="http://schemas.openxmlformats.org/drawingml/2006/main">
          <a:headEnd/>
          <a:tailEnd/>
        </a:ln>
        <a:effectLst xmlns:a="http://schemas.openxmlformats.org/drawingml/2006/main">
          <a:glow rad="228600">
            <a:schemeClr val="accent4">
              <a:satMod val="175000"/>
              <a:alpha val="40000"/>
            </a:schemeClr>
          </a:glow>
        </a:effectLst>
        <a:extLst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ПРИРОСТ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28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29</a:t>
          </a:r>
          <a:r>
            <a:rPr lang="ru-RU" altLang="ru-RU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млн. </a:t>
          </a:r>
          <a:r>
            <a:rPr lang="ru-RU" altLang="ru-RU" sz="14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руб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0.07814</cdr:x>
      <cdr:y>0.07334</cdr:y>
    </cdr:from>
    <cdr:to>
      <cdr:x>1</cdr:x>
      <cdr:y>0.16624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04875" y="461665"/>
          <a:ext cx="10675583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Динамика расходов по </a:t>
          </a:r>
          <a:r>
            <a: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годам</a:t>
          </a:r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</a:t>
          </a:r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0.10668</cdr:x>
      <cdr:y>0.48879</cdr:y>
    </cdr:from>
    <cdr:to>
      <cdr:x>0.15391</cdr:x>
      <cdr:y>0.56421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47776" y="3148202"/>
          <a:ext cx="552450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411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0.59448</cdr:x>
      <cdr:y>0.34614</cdr:y>
    </cdr:from>
    <cdr:to>
      <cdr:x>0.65823</cdr:x>
      <cdr:y>0.41368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53436" y="2229405"/>
          <a:ext cx="745724" cy="435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653</a:t>
          </a: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0.72047</cdr:x>
      <cdr:y>0.2979</cdr:y>
    </cdr:from>
    <cdr:to>
      <cdr:x>0.79409</cdr:x>
      <cdr:y>0.36406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427129" y="1918685"/>
          <a:ext cx="861134" cy="426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713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0.84874</cdr:x>
      <cdr:y>0.23725</cdr:y>
    </cdr:from>
    <cdr:to>
      <cdr:x>0.92692</cdr:x>
      <cdr:y>0.30755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927455" y="1528068"/>
          <a:ext cx="914400" cy="452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839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B99A7-3766-4BD5-9499-F5B2AADAD97A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D825-0772-47DC-BD4B-841631386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E590A-39DB-4F1B-B60C-FD8D4BB9129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7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2911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2</a:t>
            </a:fld>
            <a:endParaRPr lang="ru-RU" altLang="ru-RU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5497A-68F9-4871-BF77-E41C0F7667F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4937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5</a:t>
            </a:fld>
            <a:endParaRPr lang="ru-RU" altLang="ru-RU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7601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6</a:t>
            </a:fld>
            <a:endParaRPr lang="ru-RU" altLang="ru-RU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6666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7</a:t>
            </a:fld>
            <a:endParaRPr lang="ru-RU" altLang="ru-RU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216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8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4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3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3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27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73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5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98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FAF1-3C46-479A-88B3-231E092E4EC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4.jpeg"/><Relationship Id="rId5" Type="http://schemas.openxmlformats.org/officeDocument/2006/relationships/chart" Target="../charts/chart1.xml"/><Relationship Id="rId10" Type="http://schemas.microsoft.com/office/2007/relationships/diagramDrawing" Target="../diagrams/drawing2.xml"/><Relationship Id="rId4" Type="http://schemas.microsoft.com/office/2007/relationships/hdphoto" Target="../media/hdphoto1.wdp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11" Type="http://schemas.microsoft.com/office/2007/relationships/diagramDrawing" Target="../diagrams/drawing3.xml"/><Relationship Id="rId5" Type="http://schemas.openxmlformats.org/officeDocument/2006/relationships/chart" Target="../charts/chart2.xml"/><Relationship Id="rId10" Type="http://schemas.openxmlformats.org/officeDocument/2006/relationships/diagramColors" Target="../diagrams/colors3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11" Type="http://schemas.openxmlformats.org/officeDocument/2006/relationships/image" Target="../media/image4.jpeg"/><Relationship Id="rId5" Type="http://schemas.openxmlformats.org/officeDocument/2006/relationships/chart" Target="../charts/chart4.xml"/><Relationship Id="rId10" Type="http://schemas.microsoft.com/office/2007/relationships/diagramDrawing" Target="../diagrams/drawing4.xml"/><Relationship Id="rId4" Type="http://schemas.microsoft.com/office/2007/relationships/hdphoto" Target="../media/hdphoto1.wdp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image" Target="../media/image4.jpeg"/><Relationship Id="rId5" Type="http://schemas.openxmlformats.org/officeDocument/2006/relationships/chart" Target="../charts/chart5.xml"/><Relationship Id="rId10" Type="http://schemas.microsoft.com/office/2007/relationships/diagramDrawing" Target="../diagrams/drawing5.xml"/><Relationship Id="rId4" Type="http://schemas.microsoft.com/office/2007/relationships/hdphoto" Target="../media/hdphoto1.wdp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4.jpeg"/><Relationship Id="rId4" Type="http://schemas.openxmlformats.org/officeDocument/2006/relationships/chart" Target="../charts/chart6.xml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67" y="-4575"/>
            <a:ext cx="9974693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1117763" y="5"/>
          <a:ext cx="4500635" cy="46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5315" y="461669"/>
            <a:ext cx="9600664" cy="5022092"/>
          </a:xfrm>
          <a:prstGeom prst="rect">
            <a:avLst/>
          </a:prstGeom>
        </p:spPr>
        <p:txBody>
          <a:bodyPr wrap="square" lIns="91895" tIns="45948" rIns="91895" bIns="45948">
            <a:spAutoFit/>
          </a:bodyPr>
          <a:lstStyle/>
          <a:p>
            <a:pPr algn="ctr" defTabSz="919004">
              <a:defRPr/>
            </a:pPr>
            <a:endParaRPr lang="ru-RU" sz="4138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algn="ctr" defTabSz="919004">
              <a:defRPr/>
            </a:pPr>
            <a:endParaRPr lang="ru-RU" sz="4138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lvl="0" algn="ctr" defTabSz="919004">
              <a:defRPr/>
            </a:pPr>
            <a:r>
              <a:rPr lang="ru-RU" sz="40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ОТЧЕТ </a:t>
            </a:r>
          </a:p>
          <a:p>
            <a:pPr lvl="0" algn="ctr" defTabSz="919004">
              <a:defRPr/>
            </a:pPr>
            <a:r>
              <a:rPr lang="ru-RU" sz="40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ОБ ИСПОЛНЕНИИ БЮДЖЕТА </a:t>
            </a:r>
            <a:r>
              <a:rPr lang="ru-RU" sz="4138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МУНИЦИПАЛЬНОГО ОБРАЗОВАНИЯ </a:t>
            </a:r>
          </a:p>
          <a:p>
            <a:pPr lvl="0" algn="ctr" defTabSz="919004">
              <a:defRPr/>
            </a:pPr>
            <a:r>
              <a:rPr lang="ru-RU" sz="4138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«ЖИГАЛОВСКИЙ РАЙОН»</a:t>
            </a:r>
          </a:p>
          <a:p>
            <a:pPr algn="ctr" defTabSz="919004">
              <a:defRPr/>
            </a:pPr>
            <a:endParaRPr lang="ru-RU" sz="3080" b="1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algn="ctr" defTabSz="919004">
              <a:defRPr/>
            </a:pPr>
            <a:r>
              <a:rPr lang="ru-RU" sz="44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ЗА </a:t>
            </a:r>
            <a:r>
              <a:rPr lang="ru-RU" sz="44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2020 </a:t>
            </a:r>
            <a:r>
              <a:rPr lang="ru-RU" sz="44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ГОД</a:t>
            </a:r>
            <a:endParaRPr lang="ru-RU" sz="44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1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473019"/>
              </p:ext>
            </p:extLst>
          </p:nvPr>
        </p:nvGraphicFramePr>
        <p:xfrm>
          <a:off x="-621211" y="230820"/>
          <a:ext cx="12694842" cy="629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9228" y="4584957"/>
            <a:ext cx="442364" cy="409074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flipH="1">
            <a:off x="1111622" y="4584957"/>
            <a:ext cx="1181019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</a:rPr>
              <a:t>2019 год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9228" y="5400755"/>
            <a:ext cx="442363" cy="419116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11622" y="5400755"/>
            <a:ext cx="1181022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</a:rPr>
              <a:t>2020 год</a:t>
            </a:r>
            <a:endParaRPr lang="ru-RU" alt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03" name="Line 14"/>
          <p:cNvSpPr>
            <a:spLocks noChangeShapeType="1"/>
          </p:cNvSpPr>
          <p:nvPr/>
        </p:nvSpPr>
        <p:spPr bwMode="auto">
          <a:xfrm flipV="1">
            <a:off x="9363361" y="2263806"/>
            <a:ext cx="686161" cy="3262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15"/>
          <p:cNvSpPr>
            <a:spLocks noChangeArrowheads="1"/>
          </p:cNvSpPr>
          <p:nvPr/>
        </p:nvSpPr>
        <p:spPr bwMode="auto">
          <a:xfrm>
            <a:off x="3208844" y="3458142"/>
            <a:ext cx="1934633" cy="783731"/>
          </a:xfrm>
          <a:prstGeom prst="wedgeRectCallout">
            <a:avLst>
              <a:gd name="adj1" fmla="val 65077"/>
              <a:gd name="adj2" fmla="val 134526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</a:t>
            </a:r>
            <a:endParaRPr lang="ru-RU" alt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</a:t>
            </a:r>
            <a:r>
              <a:rPr lang="ru-RU" alt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altLang="ru-RU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endParaRPr lang="ru-RU" alt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5" name="AutoShape 16"/>
          <p:cNvSpPr>
            <a:spLocks noChangeArrowheads="1"/>
          </p:cNvSpPr>
          <p:nvPr/>
        </p:nvSpPr>
        <p:spPr bwMode="auto">
          <a:xfrm>
            <a:off x="8081818" y="1265382"/>
            <a:ext cx="1855443" cy="690143"/>
          </a:xfrm>
          <a:prstGeom prst="wedgeRectCallout">
            <a:avLst>
              <a:gd name="adj1" fmla="val 39666"/>
              <a:gd name="adj2" fmla="val 121785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</a:t>
            </a:r>
            <a:endParaRPr lang="ru-RU" alt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 </a:t>
            </a:r>
            <a:r>
              <a:rPr lang="ru-RU" altLang="ru-RU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млн.руб</a:t>
            </a:r>
            <a:endParaRPr lang="ru-RU" alt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6" name="Line 17"/>
          <p:cNvSpPr>
            <a:spLocks noChangeShapeType="1"/>
          </p:cNvSpPr>
          <p:nvPr/>
        </p:nvSpPr>
        <p:spPr bwMode="auto">
          <a:xfrm flipV="1">
            <a:off x="4948168" y="4810620"/>
            <a:ext cx="68580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33309094"/>
              </p:ext>
            </p:extLst>
          </p:nvPr>
        </p:nvGraphicFramePr>
        <p:xfrm>
          <a:off x="22228" y="0"/>
          <a:ext cx="5491066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25" y="394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 flipH="1">
            <a:off x="248004" y="1457908"/>
            <a:ext cx="2086582" cy="24929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ВСЕГО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2020 г.</a:t>
            </a:r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842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МЛН.РУБ.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7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0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BE1CE-0172-4773-A116-D756ACFAD5A6}" type="slidenum">
              <a:rPr lang="ru-RU" altLang="ru-RU"/>
              <a:pPr>
                <a:defRPr/>
              </a:pPr>
              <a:t>3</a:t>
            </a:fld>
            <a:endParaRPr lang="ru-RU" altLang="ru-RU" dirty="0"/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518842"/>
              </p:ext>
            </p:extLst>
          </p:nvPr>
        </p:nvGraphicFramePr>
        <p:xfrm>
          <a:off x="3116063" y="1107996"/>
          <a:ext cx="9004917" cy="5594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2228" y="-16520"/>
            <a:ext cx="5485703" cy="461665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25" y="394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46888" y="461665"/>
            <a:ext cx="11310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ПОСТУПЛЕНИЕ НАЛОГА ФИЗИЧЕСКИХ ЛИЦ,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107516517"/>
              </p:ext>
            </p:extLst>
          </p:nvPr>
        </p:nvGraphicFramePr>
        <p:xfrm>
          <a:off x="337351" y="1171852"/>
          <a:ext cx="4492103" cy="225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50922" y="3053918"/>
            <a:ext cx="57512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КРУПНЕЙШИЕ ПЛАТЕЛЬЩИКИ</a:t>
            </a:r>
          </a:p>
          <a:p>
            <a:endParaRPr lang="ru-RU" b="1" dirty="0" smtClean="0"/>
          </a:p>
          <a:p>
            <a:r>
              <a:rPr lang="ru-RU" b="1" dirty="0" smtClean="0"/>
              <a:t>ООО «ГАЗПРОМ БУРЕНИЕ»- 43 </a:t>
            </a:r>
            <a:r>
              <a:rPr lang="ru-RU" b="1" dirty="0" err="1" smtClean="0"/>
              <a:t>млн.руб</a:t>
            </a:r>
            <a:r>
              <a:rPr lang="ru-RU" b="1" dirty="0"/>
              <a:t> </a:t>
            </a:r>
            <a:r>
              <a:rPr lang="ru-RU" b="1" dirty="0" smtClean="0"/>
              <a:t>(24%)</a:t>
            </a:r>
          </a:p>
          <a:p>
            <a:r>
              <a:rPr lang="ru-RU" b="1" dirty="0" smtClean="0"/>
              <a:t>ООО «ГАЗПРОМ-ДОБЫЧА-ИРКУТСК»-17 </a:t>
            </a:r>
            <a:r>
              <a:rPr lang="ru-RU" b="1" dirty="0" err="1" smtClean="0"/>
              <a:t>млн.руб</a:t>
            </a:r>
            <a:r>
              <a:rPr lang="ru-RU" b="1" dirty="0"/>
              <a:t> </a:t>
            </a:r>
            <a:r>
              <a:rPr lang="ru-RU" b="1" dirty="0" smtClean="0"/>
              <a:t>(10%)</a:t>
            </a:r>
            <a:endParaRPr lang="ru-RU" b="1" dirty="0"/>
          </a:p>
          <a:p>
            <a:r>
              <a:rPr lang="ru-RU" b="1" dirty="0" smtClean="0"/>
              <a:t>ООО «СПЕЦИАЛИЗИРОВАННАЯ СТРОИТЕЛЬНАЯ КОМПАНИЯ ГАЗРЕГИОН»-10 </a:t>
            </a:r>
            <a:r>
              <a:rPr lang="ru-RU" b="1" dirty="0" err="1" smtClean="0"/>
              <a:t>млн.руб</a:t>
            </a:r>
            <a:r>
              <a:rPr lang="ru-RU" b="1" dirty="0" smtClean="0"/>
              <a:t> (6%)</a:t>
            </a:r>
            <a:endParaRPr lang="ru-RU" b="1" dirty="0"/>
          </a:p>
          <a:p>
            <a:r>
              <a:rPr lang="ru-RU" b="1" dirty="0" smtClean="0"/>
              <a:t>ООО «УТТИСТ-БУРСЕРВИС»-19 </a:t>
            </a:r>
            <a:r>
              <a:rPr lang="ru-RU" b="1" dirty="0" err="1" smtClean="0"/>
              <a:t>млн.руб</a:t>
            </a:r>
            <a:r>
              <a:rPr lang="ru-RU" b="1" dirty="0"/>
              <a:t> </a:t>
            </a:r>
            <a:r>
              <a:rPr lang="ru-RU" b="1" dirty="0" smtClean="0"/>
              <a:t>(11%)</a:t>
            </a:r>
            <a:endParaRPr lang="ru-RU" b="1" dirty="0"/>
          </a:p>
          <a:p>
            <a:r>
              <a:rPr lang="ru-RU" b="1" dirty="0" smtClean="0"/>
              <a:t>ООО «БУРЭНЕРГО» - 9 </a:t>
            </a:r>
            <a:r>
              <a:rPr lang="ru-RU" b="1" dirty="0" err="1" smtClean="0"/>
              <a:t>млн.руб</a:t>
            </a:r>
            <a:r>
              <a:rPr lang="ru-RU" b="1" dirty="0"/>
              <a:t> </a:t>
            </a:r>
            <a:r>
              <a:rPr lang="ru-RU" b="1" dirty="0" smtClean="0"/>
              <a:t>(5%)</a:t>
            </a:r>
            <a:endParaRPr lang="ru-RU" b="1" dirty="0"/>
          </a:p>
          <a:p>
            <a:r>
              <a:rPr lang="ru-RU" b="1" dirty="0" smtClean="0"/>
              <a:t>ООО «КРАСНОДАРГАЗСТРОЙ»-8 </a:t>
            </a:r>
            <a:r>
              <a:rPr lang="ru-RU" b="1" dirty="0" err="1" smtClean="0"/>
              <a:t>млн.руб</a:t>
            </a:r>
            <a:r>
              <a:rPr lang="ru-RU" b="1" dirty="0"/>
              <a:t> </a:t>
            </a:r>
            <a:r>
              <a:rPr lang="ru-RU" b="1" dirty="0" smtClean="0"/>
              <a:t>(4%)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5739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0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3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3439312"/>
              </p:ext>
            </p:extLst>
          </p:nvPr>
        </p:nvGraphicFramePr>
        <p:xfrm>
          <a:off x="1652284" y="880949"/>
          <a:ext cx="12868274" cy="6550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9872663" y="6111876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1000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4</a:t>
            </a:fld>
            <a:endParaRPr lang="ru-RU" altLang="ru-RU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228" y="1"/>
            <a:ext cx="5780695" cy="492368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25" y="394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8" name="Прямоугольник 17"/>
          <p:cNvSpPr/>
          <p:nvPr/>
        </p:nvSpPr>
        <p:spPr>
          <a:xfrm flipH="1">
            <a:off x="562130" y="2181225"/>
            <a:ext cx="2505682" cy="24929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ВСЕГО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2020 г.</a:t>
            </a:r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842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МЛН.РУБ.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3855" y="557784"/>
            <a:ext cx="10072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ДОХОДОВ В 2020 ГОДУ, МЛН.РУБ.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7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359711"/>
              </p:ext>
            </p:extLst>
          </p:nvPr>
        </p:nvGraphicFramePr>
        <p:xfrm>
          <a:off x="-640261" y="114300"/>
          <a:ext cx="12535044" cy="629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9228" y="4584957"/>
            <a:ext cx="442364" cy="409074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flipH="1">
            <a:off x="1111622" y="4584957"/>
            <a:ext cx="1181019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</a:rPr>
              <a:t>2019 год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9228" y="5400755"/>
            <a:ext cx="442363" cy="419116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11622" y="5400755"/>
            <a:ext cx="1181022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</a:rPr>
              <a:t>2020 год</a:t>
            </a:r>
            <a:endParaRPr lang="ru-RU" alt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03" name="Line 14"/>
          <p:cNvSpPr>
            <a:spLocks noChangeShapeType="1"/>
          </p:cNvSpPr>
          <p:nvPr/>
        </p:nvSpPr>
        <p:spPr bwMode="auto">
          <a:xfrm flipV="1">
            <a:off x="7016873" y="4954289"/>
            <a:ext cx="428625" cy="2696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15"/>
          <p:cNvSpPr>
            <a:spLocks noChangeArrowheads="1"/>
          </p:cNvSpPr>
          <p:nvPr/>
        </p:nvSpPr>
        <p:spPr bwMode="auto">
          <a:xfrm>
            <a:off x="2895600" y="1038225"/>
            <a:ext cx="1585335" cy="682584"/>
          </a:xfrm>
          <a:prstGeom prst="wedgeRectCallout">
            <a:avLst>
              <a:gd name="adj1" fmla="val 40867"/>
              <a:gd name="adj2" fmla="val 89876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</a:t>
            </a:r>
            <a:endPara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ru-RU" alt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altLang="ru-RU" sz="1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endPara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6" name="Line 17"/>
          <p:cNvSpPr>
            <a:spLocks noChangeShapeType="1"/>
          </p:cNvSpPr>
          <p:nvPr/>
        </p:nvSpPr>
        <p:spPr bwMode="auto">
          <a:xfrm flipV="1">
            <a:off x="4184275" y="1987634"/>
            <a:ext cx="328475" cy="1104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 flipH="1">
            <a:off x="321931" y="1457907"/>
            <a:ext cx="2086582" cy="24929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ВСЕГО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2020 г.</a:t>
            </a:r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839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МЛН.РУБ.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9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107300"/>
              </p:ext>
            </p:extLst>
          </p:nvPr>
        </p:nvGraphicFramePr>
        <p:xfrm>
          <a:off x="-640261" y="114300"/>
          <a:ext cx="12535044" cy="629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9228" y="4584957"/>
            <a:ext cx="442364" cy="409074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flipH="1">
            <a:off x="1111622" y="4584957"/>
            <a:ext cx="1181019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</a:rPr>
              <a:t>2019 год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9228" y="5400755"/>
            <a:ext cx="442363" cy="419116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11622" y="5400755"/>
            <a:ext cx="1181022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</a:rPr>
              <a:t>2020 год</a:t>
            </a:r>
            <a:endParaRPr lang="ru-RU" alt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03" name="Line 14"/>
          <p:cNvSpPr>
            <a:spLocks noChangeShapeType="1"/>
          </p:cNvSpPr>
          <p:nvPr/>
        </p:nvSpPr>
        <p:spPr bwMode="auto">
          <a:xfrm flipV="1">
            <a:off x="9036173" y="4584957"/>
            <a:ext cx="803152" cy="2696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15"/>
          <p:cNvSpPr>
            <a:spLocks noChangeArrowheads="1"/>
          </p:cNvSpPr>
          <p:nvPr/>
        </p:nvSpPr>
        <p:spPr bwMode="auto">
          <a:xfrm>
            <a:off x="2838450" y="1102327"/>
            <a:ext cx="1699635" cy="711159"/>
          </a:xfrm>
          <a:prstGeom prst="wedgeRectCallout">
            <a:avLst>
              <a:gd name="adj1" fmla="val 83647"/>
              <a:gd name="adj2" fmla="val 61637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</a:t>
            </a:r>
            <a:endPara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</a:t>
            </a:r>
            <a:r>
              <a:rPr lang="ru-RU" alt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altLang="ru-RU" sz="1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endPara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6" name="Line 17"/>
          <p:cNvSpPr>
            <a:spLocks noChangeShapeType="1"/>
          </p:cNvSpPr>
          <p:nvPr/>
        </p:nvSpPr>
        <p:spPr bwMode="auto">
          <a:xfrm flipV="1">
            <a:off x="4687274" y="1701759"/>
            <a:ext cx="798000" cy="36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 flipH="1">
            <a:off x="321931" y="1457907"/>
            <a:ext cx="2086582" cy="24929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ВСЕГО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2020 г.</a:t>
            </a:r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839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МЛН.РУБ.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2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767310"/>
              </p:ext>
            </p:extLst>
          </p:nvPr>
        </p:nvGraphicFramePr>
        <p:xfrm>
          <a:off x="228599" y="114300"/>
          <a:ext cx="11696701" cy="644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>
            <p:extLst/>
          </p:nvPr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2800350" y="3262502"/>
            <a:ext cx="571500" cy="4857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238625" y="3067050"/>
            <a:ext cx="638175" cy="5193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32628" y="2254927"/>
            <a:ext cx="727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704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330</Words>
  <Application>Microsoft Office PowerPoint</Application>
  <PresentationFormat>Широкоэкранный</PresentationFormat>
  <Paragraphs>116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ФУ</dc:creator>
  <cp:lastModifiedBy>User</cp:lastModifiedBy>
  <cp:revision>144</cp:revision>
  <cp:lastPrinted>2021-02-16T01:08:23Z</cp:lastPrinted>
  <dcterms:created xsi:type="dcterms:W3CDTF">2020-02-27T07:23:08Z</dcterms:created>
  <dcterms:modified xsi:type="dcterms:W3CDTF">2021-06-17T00:48:35Z</dcterms:modified>
</cp:coreProperties>
</file>