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72" r:id="rId3"/>
    <p:sldId id="287" r:id="rId4"/>
    <p:sldId id="294" r:id="rId5"/>
    <p:sldId id="310" r:id="rId6"/>
    <p:sldId id="311" r:id="rId7"/>
    <p:sldId id="312" r:id="rId8"/>
    <p:sldId id="372" r:id="rId9"/>
    <p:sldId id="373" r:id="rId10"/>
    <p:sldId id="303" r:id="rId11"/>
    <p:sldId id="292" r:id="rId12"/>
    <p:sldId id="271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irce" panose="020B0502020203020203" pitchFamily="34" charset="-52"/>
      <p:regular r:id="rId21"/>
    </p:embeddedFont>
    <p:embeddedFont>
      <p:font typeface="Circe Bold" panose="020B0602020203020203" pitchFamily="34" charset="-52"/>
      <p:bold r:id="rId22"/>
    </p:embeddedFont>
    <p:embeddedFont>
      <p:font typeface="Circe Extra Bold" panose="020B0604020202020204" charset="-52"/>
      <p:bold r:id="rId23"/>
    </p:embeddedFont>
    <p:embeddedFont>
      <p:font typeface="Circe Light" panose="020B0402020203020203" pitchFamily="34" charset="-52"/>
      <p:regular r:id="rId24"/>
    </p:embeddedFont>
    <p:embeddedFont>
      <p:font typeface="Montserrat SemiBold" panose="00000700000000000000" pitchFamily="2" charset="-52"/>
      <p:bold r:id="rId25"/>
      <p:boldItalic r:id="rId26"/>
    </p:embeddedFont>
  </p:embeddedFontLst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9B6A"/>
    <a:srgbClr val="ED5539"/>
    <a:srgbClr val="5E3427"/>
    <a:srgbClr val="E74B36"/>
    <a:srgbClr val="8D6354"/>
    <a:srgbClr val="FFFFFF"/>
    <a:srgbClr val="F49778"/>
    <a:srgbClr val="A1A2A3"/>
    <a:srgbClr val="808285"/>
    <a:srgbClr val="31B4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1" autoAdjust="0"/>
    <p:restoredTop sz="86199" autoAdjust="0"/>
  </p:normalViewPr>
  <p:slideViewPr>
    <p:cSldViewPr snapToGrid="0">
      <p:cViewPr varScale="1">
        <p:scale>
          <a:sx n="91" d="100"/>
          <a:sy n="91" d="100"/>
        </p:scale>
        <p:origin x="48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D84A3-A498-4A63-A112-9AF7CC110F11}" type="datetimeFigureOut">
              <a:rPr lang="ru-RU" smtClean="0"/>
              <a:pPr/>
              <a:t>11.07.2023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708D8-ABB0-4BBA-8039-9B2A39CFF1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830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511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78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763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651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199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739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814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138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2571CCA-DE2C-48D7-8538-4EF123A8AC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20" name="Текст 19">
            <a:extLst>
              <a:ext uri="{FF2B5EF4-FFF2-40B4-BE49-F238E27FC236}">
                <a16:creationId xmlns:a16="http://schemas.microsoft.com/office/drawing/2014/main" id="{7361EF3E-A987-4B1D-A012-0D96DC7B9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699" y="3029535"/>
            <a:ext cx="7269163" cy="587375"/>
          </a:xfrm>
          <a:prstGeom prst="rect">
            <a:avLst/>
          </a:prstGeom>
        </p:spPr>
        <p:txBody>
          <a:bodyPr/>
          <a:lstStyle>
            <a:lvl1pPr marL="0">
              <a:buNone/>
              <a:defRPr sz="36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id="{F15AA136-021E-4009-B816-8B39547599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699" y="3616910"/>
            <a:ext cx="7269163" cy="338554"/>
          </a:xfrm>
          <a:prstGeom prst="rect">
            <a:avLst/>
          </a:prstGeom>
        </p:spPr>
        <p:txBody>
          <a:bodyPr/>
          <a:lstStyle>
            <a:lvl1pPr marL="0">
              <a:buNone/>
              <a:defRPr sz="20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22" name="Текст 19">
            <a:extLst>
              <a:ext uri="{FF2B5EF4-FFF2-40B4-BE49-F238E27FC236}">
                <a16:creationId xmlns:a16="http://schemas.microsoft.com/office/drawing/2014/main" id="{833C2D10-3052-41DE-B50B-6F94C2F2BD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699" y="6283910"/>
            <a:ext cx="7269163" cy="338554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601968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746DB28-689F-43A7-8ED3-9A83C02F7AE2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исунок 5">
            <a:extLst>
              <a:ext uri="{FF2B5EF4-FFF2-40B4-BE49-F238E27FC236}">
                <a16:creationId xmlns:a16="http://schemas.microsoft.com/office/drawing/2014/main" id="{13EA59EF-47AE-4BEF-B6B3-C63F8FBCAC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1475" y="1830762"/>
            <a:ext cx="5741988" cy="389986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blurRad="292100" sx="103000" sy="103000" algn="ctr" rotWithShape="0">
              <a:prstClr val="black">
                <a:alpha val="9000"/>
              </a:prstClr>
            </a:outerShdw>
          </a:effectLst>
        </p:spPr>
        <p:txBody>
          <a:bodyPr anchor="ctr"/>
          <a:lstStyle>
            <a:lvl1pPr algn="ctr">
              <a:buNone/>
              <a:defRPr sz="11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Вставьте сюда рисунок</a:t>
            </a:r>
          </a:p>
        </p:txBody>
      </p:sp>
    </p:spTree>
    <p:extLst>
      <p:ext uri="{BB962C8B-B14F-4D97-AF65-F5344CB8AC3E}">
        <p14:creationId xmlns:p14="http://schemas.microsoft.com/office/powerpoint/2010/main" val="1374972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958C49C7-FCE4-48D5-8E56-F8A90BC236A0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617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958C49C7-FCE4-48D5-8E56-F8A90BC236A0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780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958C49C7-FCE4-48D5-8E56-F8A90BC236A0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587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958C49C7-FCE4-48D5-8E56-F8A90BC236A0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исунок 5">
            <a:extLst>
              <a:ext uri="{FF2B5EF4-FFF2-40B4-BE49-F238E27FC236}">
                <a16:creationId xmlns:a16="http://schemas.microsoft.com/office/drawing/2014/main" id="{828921AA-6420-428C-87A7-93BF2E6483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1475" y="3579631"/>
            <a:ext cx="5150093" cy="2910069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blurRad="292100" sx="103000" sy="103000" algn="ctr" rotWithShape="0">
              <a:prstClr val="black">
                <a:alpha val="9000"/>
              </a:prstClr>
            </a:outerShdw>
          </a:effectLst>
        </p:spPr>
        <p:txBody>
          <a:bodyPr anchor="ctr"/>
          <a:lstStyle>
            <a:lvl1pPr algn="ctr">
              <a:buNone/>
              <a:defRPr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Вставьте сюда рисунок</a:t>
            </a:r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id="{88387A86-251A-48E5-B604-048DE2595C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70433" y="3579631"/>
            <a:ext cx="5150093" cy="2910069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blurRad="292100" sx="103000" sy="103000" algn="ctr" rotWithShape="0">
              <a:prstClr val="black">
                <a:alpha val="9000"/>
              </a:prstClr>
            </a:outerShdw>
          </a:effectLst>
        </p:spPr>
        <p:txBody>
          <a:bodyPr anchor="ctr"/>
          <a:lstStyle>
            <a:lvl1pPr algn="ctr">
              <a:buNone/>
              <a:defRPr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Вставьте сюда рисунок</a:t>
            </a:r>
          </a:p>
        </p:txBody>
      </p:sp>
    </p:spTree>
    <p:extLst>
      <p:ext uri="{BB962C8B-B14F-4D97-AF65-F5344CB8AC3E}">
        <p14:creationId xmlns:p14="http://schemas.microsoft.com/office/powerpoint/2010/main" val="3144257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ходный слайд">
    <p:bg>
      <p:bgPr>
        <a:solidFill>
          <a:srgbClr val="F2E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22D58D3-2B3B-40C0-B8C6-6FBCC56A9D40}"/>
              </a:ext>
            </a:extLst>
          </p:cNvPr>
          <p:cNvSpPr/>
          <p:nvPr userDrawn="1"/>
        </p:nvSpPr>
        <p:spPr>
          <a:xfrm>
            <a:off x="0" y="2816316"/>
            <a:ext cx="12192000" cy="1225367"/>
          </a:xfrm>
          <a:prstGeom prst="rect">
            <a:avLst/>
          </a:prstGeom>
          <a:solidFill>
            <a:srgbClr val="BF9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F966F"/>
              </a:solidFill>
            </a:endParaRPr>
          </a:p>
        </p:txBody>
      </p:sp>
      <p:sp>
        <p:nvSpPr>
          <p:cNvPr id="10" name="Текст 19">
            <a:extLst>
              <a:ext uri="{FF2B5EF4-FFF2-40B4-BE49-F238E27FC236}">
                <a16:creationId xmlns:a16="http://schemas.microsoft.com/office/drawing/2014/main" id="{1CAA5684-98EC-4D67-845B-FE1104876A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3176858"/>
            <a:ext cx="11449050" cy="460375"/>
          </a:xfrm>
          <a:prstGeom prst="rect">
            <a:avLst/>
          </a:prstGeom>
        </p:spPr>
        <p:txBody>
          <a:bodyPr/>
          <a:lstStyle>
            <a:lvl1pPr marL="0" algn="ctr">
              <a:buNone/>
              <a:defRPr sz="2800">
                <a:solidFill>
                  <a:schemeClr val="bg1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переходного слайда</a:t>
            </a:r>
          </a:p>
        </p:txBody>
      </p:sp>
      <p:sp>
        <p:nvSpPr>
          <p:cNvPr id="11" name="Текст 19">
            <a:extLst>
              <a:ext uri="{FF2B5EF4-FFF2-40B4-BE49-F238E27FC236}">
                <a16:creationId xmlns:a16="http://schemas.microsoft.com/office/drawing/2014/main" id="{95550433-0183-4897-905C-226D071E05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6" y="4402225"/>
            <a:ext cx="11449050" cy="338554"/>
          </a:xfrm>
          <a:prstGeom prst="rect">
            <a:avLst/>
          </a:prstGeom>
        </p:spPr>
        <p:txBody>
          <a:bodyPr/>
          <a:lstStyle>
            <a:lvl1pPr marL="0" algn="ctr">
              <a:buNone/>
              <a:defRPr sz="18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Описание пункта</a:t>
            </a:r>
          </a:p>
        </p:txBody>
      </p:sp>
    </p:spTree>
    <p:extLst>
      <p:ext uri="{BB962C8B-B14F-4D97-AF65-F5344CB8AC3E}">
        <p14:creationId xmlns:p14="http://schemas.microsoft.com/office/powerpoint/2010/main" val="5364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9670A7-0167-4052-82A0-BD9141F972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C10FFFD7-7F50-44C1-A6F7-2F09C2B32B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650" y="3555465"/>
            <a:ext cx="7288214" cy="338554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18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Описание пункта</a:t>
            </a:r>
          </a:p>
        </p:txBody>
      </p:sp>
      <p:sp>
        <p:nvSpPr>
          <p:cNvPr id="7" name="Текст 19">
            <a:extLst>
              <a:ext uri="{FF2B5EF4-FFF2-40B4-BE49-F238E27FC236}">
                <a16:creationId xmlns:a16="http://schemas.microsoft.com/office/drawing/2014/main" id="{D3E9B93E-6344-4749-BEB8-D0C2CCF1A5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650" y="2968090"/>
            <a:ext cx="7288214" cy="587375"/>
          </a:xfrm>
          <a:prstGeom prst="rect">
            <a:avLst/>
          </a:prstGeom>
        </p:spPr>
        <p:txBody>
          <a:bodyPr/>
          <a:lstStyle>
            <a:lvl1pPr marL="0">
              <a:buNone/>
              <a:defRPr sz="3600">
                <a:solidFill>
                  <a:srgbClr val="ED5539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Спасибо за внимание! </a:t>
            </a:r>
          </a:p>
        </p:txBody>
      </p:sp>
    </p:spTree>
    <p:extLst>
      <p:ext uri="{BB962C8B-B14F-4D97-AF65-F5344CB8AC3E}">
        <p14:creationId xmlns:p14="http://schemas.microsoft.com/office/powerpoint/2010/main" val="1920638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77F3-E050-46DA-83B2-C8C97C932283}" type="datetimeFigureOut">
              <a:rPr lang="ru-RU" smtClean="0"/>
              <a:pPr/>
              <a:t>11.07.2023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8B233-0EEB-49FD-83BD-C6FB14E4949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277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2571CCA-DE2C-48D7-8538-4EF123A8AC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20" name="Текст 19">
            <a:extLst>
              <a:ext uri="{FF2B5EF4-FFF2-40B4-BE49-F238E27FC236}">
                <a16:creationId xmlns:a16="http://schemas.microsoft.com/office/drawing/2014/main" id="{7361EF3E-A987-4B1D-A012-0D96DC7B9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699" y="3029535"/>
            <a:ext cx="7269163" cy="587375"/>
          </a:xfrm>
          <a:prstGeom prst="rect">
            <a:avLst/>
          </a:prstGeom>
        </p:spPr>
        <p:txBody>
          <a:bodyPr/>
          <a:lstStyle>
            <a:lvl1pPr marL="0">
              <a:buNone/>
              <a:defRPr sz="36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id="{F15AA136-021E-4009-B816-8B39547599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699" y="3616910"/>
            <a:ext cx="7269163" cy="338554"/>
          </a:xfrm>
          <a:prstGeom prst="rect">
            <a:avLst/>
          </a:prstGeom>
        </p:spPr>
        <p:txBody>
          <a:bodyPr/>
          <a:lstStyle>
            <a:lvl1pPr marL="0">
              <a:buNone/>
              <a:defRPr sz="20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22" name="Текст 19">
            <a:extLst>
              <a:ext uri="{FF2B5EF4-FFF2-40B4-BE49-F238E27FC236}">
                <a16:creationId xmlns:a16="http://schemas.microsoft.com/office/drawing/2014/main" id="{833C2D10-3052-41DE-B50B-6F94C2F2BD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699" y="6283910"/>
            <a:ext cx="7269163" cy="338554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6" name="Рисунок 3">
            <a:extLst>
              <a:ext uri="{FF2B5EF4-FFF2-40B4-BE49-F238E27FC236}">
                <a16:creationId xmlns:a16="http://schemas.microsoft.com/office/drawing/2014/main" id="{DAEBDC10-FDF9-40E3-A14F-17D6E352E4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35863" y="1125055"/>
            <a:ext cx="4607889" cy="4607889"/>
          </a:xfrm>
          <a:prstGeom prst="ellipse">
            <a:avLst/>
          </a:prstGeom>
          <a:solidFill>
            <a:srgbClr val="F2ECDE"/>
          </a:solidFill>
        </p:spPr>
        <p:txBody>
          <a:bodyPr anchor="ctr"/>
          <a:lstStyle>
            <a:lvl1pPr marL="0" indent="0" algn="ctr">
              <a:buNone/>
              <a:defRPr sz="16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  <p:sp>
        <p:nvSpPr>
          <p:cNvPr id="7" name="Рисунок 3">
            <a:extLst>
              <a:ext uri="{FF2B5EF4-FFF2-40B4-BE49-F238E27FC236}">
                <a16:creationId xmlns:a16="http://schemas.microsoft.com/office/drawing/2014/main" id="{12B2F0C6-682C-4395-9B9B-B0DC4ED81A4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83036" y="4368378"/>
            <a:ext cx="2156771" cy="2156771"/>
          </a:xfrm>
          <a:prstGeom prst="ellipse">
            <a:avLst/>
          </a:prstGeom>
          <a:solidFill>
            <a:srgbClr val="BF966F"/>
          </a:solidFill>
          <a:ln w="165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</p:spTree>
    <p:extLst>
      <p:ext uri="{BB962C8B-B14F-4D97-AF65-F5344CB8AC3E}">
        <p14:creationId xmlns:p14="http://schemas.microsoft.com/office/powerpoint/2010/main" val="4079671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2571CCA-DE2C-48D7-8538-4EF123A8AC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20" name="Текст 19">
            <a:extLst>
              <a:ext uri="{FF2B5EF4-FFF2-40B4-BE49-F238E27FC236}">
                <a16:creationId xmlns:a16="http://schemas.microsoft.com/office/drawing/2014/main" id="{7361EF3E-A987-4B1D-A012-0D96DC7B9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699" y="3029535"/>
            <a:ext cx="7269163" cy="587375"/>
          </a:xfrm>
          <a:prstGeom prst="rect">
            <a:avLst/>
          </a:prstGeom>
        </p:spPr>
        <p:txBody>
          <a:bodyPr/>
          <a:lstStyle>
            <a:lvl1pPr marL="0">
              <a:buNone/>
              <a:defRPr sz="36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id="{F15AA136-021E-4009-B816-8B39547599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699" y="3616909"/>
            <a:ext cx="4952415" cy="455687"/>
          </a:xfrm>
          <a:prstGeom prst="rect">
            <a:avLst/>
          </a:prstGeom>
          <a:solidFill>
            <a:srgbClr val="ED5539"/>
          </a:solidFill>
        </p:spPr>
        <p:txBody>
          <a:bodyPr anchor="ctr"/>
          <a:lstStyle>
            <a:lvl1pPr marL="360000">
              <a:buNone/>
              <a:defRPr sz="2000">
                <a:solidFill>
                  <a:schemeClr val="bg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Подзаголовок презентации</a:t>
            </a:r>
          </a:p>
        </p:txBody>
      </p:sp>
      <p:sp>
        <p:nvSpPr>
          <p:cNvPr id="22" name="Текст 19">
            <a:extLst>
              <a:ext uri="{FF2B5EF4-FFF2-40B4-BE49-F238E27FC236}">
                <a16:creationId xmlns:a16="http://schemas.microsoft.com/office/drawing/2014/main" id="{833C2D10-3052-41DE-B50B-6F94C2F2BD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699" y="6283910"/>
            <a:ext cx="7269163" cy="338554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99622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8E30219-6012-4FFD-ADE7-AB1649D148A6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04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устой слайд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8E30219-6012-4FFD-ADE7-AB1649D148A6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101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8E30219-6012-4FFD-ADE7-AB1649D148A6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исунок 3">
            <a:extLst>
              <a:ext uri="{FF2B5EF4-FFF2-40B4-BE49-F238E27FC236}">
                <a16:creationId xmlns:a16="http://schemas.microsoft.com/office/drawing/2014/main" id="{41737958-1DB1-43D6-B70A-F8F8B6EEF3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35863" y="1125055"/>
            <a:ext cx="4607889" cy="4607889"/>
          </a:xfrm>
          <a:prstGeom prst="ellipse">
            <a:avLst/>
          </a:prstGeom>
          <a:solidFill>
            <a:srgbClr val="F2ECDE"/>
          </a:solidFill>
        </p:spPr>
        <p:txBody>
          <a:bodyPr anchor="ctr"/>
          <a:lstStyle>
            <a:lvl1pPr marL="0" indent="0" algn="ctr">
              <a:buNone/>
              <a:defRPr sz="16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  <p:sp>
        <p:nvSpPr>
          <p:cNvPr id="7" name="Рисунок 3">
            <a:extLst>
              <a:ext uri="{FF2B5EF4-FFF2-40B4-BE49-F238E27FC236}">
                <a16:creationId xmlns:a16="http://schemas.microsoft.com/office/drawing/2014/main" id="{B662E86E-8E61-4CA7-BB30-C5775103308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83036" y="4368378"/>
            <a:ext cx="2156771" cy="2156771"/>
          </a:xfrm>
          <a:prstGeom prst="ellipse">
            <a:avLst/>
          </a:prstGeom>
          <a:solidFill>
            <a:srgbClr val="BF966F"/>
          </a:solidFill>
          <a:ln w="165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</p:spTree>
    <p:extLst>
      <p:ext uri="{BB962C8B-B14F-4D97-AF65-F5344CB8AC3E}">
        <p14:creationId xmlns:p14="http://schemas.microsoft.com/office/powerpoint/2010/main" val="2313294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устой слайд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8E30219-6012-4FFD-ADE7-AB1649D148A6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7D9207CB-61A8-4923-975A-FFC2C740D7B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50285" y="1188000"/>
            <a:ext cx="4607889" cy="4607889"/>
          </a:xfrm>
          <a:prstGeom prst="ellipse">
            <a:avLst/>
          </a:prstGeom>
          <a:solidFill>
            <a:srgbClr val="F2ECDE"/>
          </a:solidFill>
        </p:spPr>
        <p:txBody>
          <a:bodyPr anchor="ctr"/>
          <a:lstStyle>
            <a:lvl1pPr marL="0" indent="0" algn="ctr">
              <a:buNone/>
              <a:defRPr sz="16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  <p:sp>
        <p:nvSpPr>
          <p:cNvPr id="11" name="Рисунок 3">
            <a:extLst>
              <a:ext uri="{FF2B5EF4-FFF2-40B4-BE49-F238E27FC236}">
                <a16:creationId xmlns:a16="http://schemas.microsoft.com/office/drawing/2014/main" id="{8FDB91B0-CDFE-4C41-9C7A-0CD0AEB0C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97458" y="4431323"/>
            <a:ext cx="2156771" cy="2156771"/>
          </a:xfrm>
          <a:prstGeom prst="ellipse">
            <a:avLst/>
          </a:prstGeom>
          <a:solidFill>
            <a:srgbClr val="BF966F"/>
          </a:solidFill>
          <a:ln w="165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</p:spTree>
    <p:extLst>
      <p:ext uri="{BB962C8B-B14F-4D97-AF65-F5344CB8AC3E}">
        <p14:creationId xmlns:p14="http://schemas.microsoft.com/office/powerpoint/2010/main" val="875364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746DB28-689F-43A7-8ED3-9A83C02F7AE2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839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746DB28-689F-43A7-8ED3-9A83C02F7AE2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исунок 5">
            <a:extLst>
              <a:ext uri="{FF2B5EF4-FFF2-40B4-BE49-F238E27FC236}">
                <a16:creationId xmlns:a16="http://schemas.microsoft.com/office/drawing/2014/main" id="{13EA59EF-47AE-4BEF-B6B3-C63F8FBCAC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1830762"/>
            <a:ext cx="5741988" cy="389986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blurRad="292100" sx="103000" sy="103000" algn="ctr" rotWithShape="0">
              <a:prstClr val="black">
                <a:alpha val="9000"/>
              </a:prstClr>
            </a:outerShdw>
          </a:effectLst>
        </p:spPr>
        <p:txBody>
          <a:bodyPr anchor="ctr"/>
          <a:lstStyle>
            <a:lvl1pPr algn="ctr">
              <a:buNone/>
              <a:defRPr sz="11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Вставьте сюда рисунок</a:t>
            </a:r>
          </a:p>
        </p:txBody>
      </p:sp>
    </p:spTree>
    <p:extLst>
      <p:ext uri="{BB962C8B-B14F-4D97-AF65-F5344CB8AC3E}">
        <p14:creationId xmlns:p14="http://schemas.microsoft.com/office/powerpoint/2010/main" val="2099719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77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69" r:id="rId3"/>
    <p:sldLayoutId id="2147483662" r:id="rId4"/>
    <p:sldLayoutId id="2147483678" r:id="rId5"/>
    <p:sldLayoutId id="2147483680" r:id="rId6"/>
    <p:sldLayoutId id="2147483674" r:id="rId7"/>
    <p:sldLayoutId id="2147483670" r:id="rId8"/>
    <p:sldLayoutId id="2147483676" r:id="rId9"/>
    <p:sldLayoutId id="2147483677" r:id="rId10"/>
    <p:sldLayoutId id="2147483671" r:id="rId11"/>
    <p:sldLayoutId id="2147483672" r:id="rId12"/>
    <p:sldLayoutId id="2147483675" r:id="rId13"/>
    <p:sldLayoutId id="2147483673" r:id="rId14"/>
    <p:sldLayoutId id="2147483664" r:id="rId15"/>
    <p:sldLayoutId id="2147483663" r:id="rId16"/>
    <p:sldLayoutId id="214748368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orient="horz" pos="4088" userDrawn="1">
          <p15:clr>
            <a:srgbClr val="F26B43"/>
          </p15:clr>
        </p15:guide>
        <p15:guide id="4" pos="7446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pos="3840" userDrawn="1">
          <p15:clr>
            <a:srgbClr val="F26B43"/>
          </p15:clr>
        </p15:guide>
        <p15:guide id="7" pos="2048" userDrawn="1">
          <p15:clr>
            <a:srgbClr val="F26B43"/>
          </p15:clr>
        </p15:guide>
        <p15:guide id="8" pos="5654" userDrawn="1">
          <p15:clr>
            <a:srgbClr val="F26B43"/>
          </p15:clr>
        </p15:guide>
        <p15:guide id="9" pos="1141" userDrawn="1">
          <p15:clr>
            <a:srgbClr val="F26B43"/>
          </p15:clr>
        </p15:guide>
        <p15:guide id="10" pos="6562" userDrawn="1">
          <p15:clr>
            <a:srgbClr val="F26B43"/>
          </p15:clr>
        </p15:guide>
        <p15:guide id="11" pos="4747" userDrawn="1">
          <p15:clr>
            <a:srgbClr val="F26B43"/>
          </p15:clr>
        </p15:guide>
        <p15:guide id="12" pos="29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A1AA5E-7770-40B9-B5C0-DEE52122C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1212196"/>
            <a:ext cx="6646013" cy="3189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839009-7F1C-45C1-8A5C-1109A88D164D}"/>
              </a:ext>
            </a:extLst>
          </p:cNvPr>
          <p:cNvSpPr txBox="1"/>
          <p:nvPr/>
        </p:nvSpPr>
        <p:spPr>
          <a:xfrm>
            <a:off x="4706938" y="5522433"/>
            <a:ext cx="43640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г. Иркутск, ул. Рабочая, 2А/4, 1 этаж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+7 (3952) 202-102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info@mb38.ru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mb38.ru</a:t>
            </a:r>
          </a:p>
        </p:txBody>
      </p:sp>
    </p:spTree>
    <p:extLst>
      <p:ext uri="{BB962C8B-B14F-4D97-AF65-F5344CB8AC3E}">
        <p14:creationId xmlns:p14="http://schemas.microsoft.com/office/powerpoint/2010/main" val="3072674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02109" y="1097044"/>
            <a:ext cx="11476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pc="-1" dirty="0">
                <a:solidFill>
                  <a:srgbClr val="562212"/>
                </a:solidFill>
                <a:latin typeface="Circe"/>
              </a:rPr>
              <a:t>Поручительство предоставляется в качестве залогового обеспечения по кредитам, займам, банковской гарантии, лизингу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63662" y="2379519"/>
            <a:ext cx="644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baseline="30000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208196" y="2048113"/>
            <a:ext cx="16879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</a:t>
            </a:r>
            <a:endParaRPr lang="ru-RU" sz="4000" b="1" baseline="30000" dirty="0">
              <a:solidFill>
                <a:srgbClr val="5622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9670" y="2415881"/>
            <a:ext cx="5278926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spc="-1" dirty="0">
                <a:solidFill>
                  <a:srgbClr val="E74D39"/>
                </a:solidFill>
                <a:latin typeface="Circe"/>
              </a:rPr>
              <a:t>от суммы обязательства, </a:t>
            </a:r>
          </a:p>
          <a:p>
            <a:r>
              <a:rPr lang="ru-RU" sz="1600" spc="-1" dirty="0">
                <a:solidFill>
                  <a:srgbClr val="E74D39"/>
                </a:solidFill>
                <a:latin typeface="Circe"/>
              </a:rPr>
              <a:t>но не более 42 млн. рублей в отношении одного заемщика</a:t>
            </a:r>
          </a:p>
          <a:p>
            <a:pPr fontAlgn="b">
              <a:defRPr/>
            </a:pPr>
            <a:endParaRPr lang="ru-RU" sz="1600" spc="-1" dirty="0">
              <a:solidFill>
                <a:srgbClr val="562212"/>
              </a:solidFill>
              <a:latin typeface="Circe"/>
            </a:endParaRPr>
          </a:p>
          <a:p>
            <a:pPr fontAlgn="b">
              <a:defRPr/>
            </a:pPr>
            <a:r>
              <a:rPr lang="ru-RU" sz="1600" spc="-1" dirty="0">
                <a:solidFill>
                  <a:srgbClr val="E74D39"/>
                </a:solidFill>
                <a:latin typeface="Circe"/>
              </a:rPr>
              <a:t>ТОРГОВЛЯ</a:t>
            </a:r>
            <a:r>
              <a:rPr lang="ru-RU" sz="1600" spc="-1" dirty="0">
                <a:solidFill>
                  <a:srgbClr val="562212"/>
                </a:solidFill>
                <a:latin typeface="Circe"/>
              </a:rPr>
              <a:t>– до 50% от суммы финансирования</a:t>
            </a:r>
          </a:p>
          <a:p>
            <a:endParaRPr lang="ru-RU" sz="2200" b="1" baseline="30000" dirty="0">
              <a:solidFill>
                <a:srgbClr val="5E34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870" y="2135606"/>
            <a:ext cx="5135417" cy="37505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AF19D7C-AD59-413E-A4F0-7DA3B79D1999}"/>
              </a:ext>
            </a:extLst>
          </p:cNvPr>
          <p:cNvSpPr txBox="1"/>
          <p:nvPr/>
        </p:nvSpPr>
        <p:spPr>
          <a:xfrm>
            <a:off x="809670" y="5380795"/>
            <a:ext cx="450420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spc="-1" dirty="0">
                <a:latin typeface="Circe"/>
              </a:rPr>
              <a:t>Стоимость поручительства </a:t>
            </a:r>
          </a:p>
          <a:p>
            <a:r>
              <a:rPr lang="ru-RU" sz="1600" spc="-1" dirty="0">
                <a:latin typeface="Circe"/>
              </a:rPr>
              <a:t>0,5 % годовых от суммы поручительства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1E4F32-0801-3649-8722-0A36FC4889A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30633" y="128083"/>
            <a:ext cx="1416797" cy="7252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5F704E-9AED-9190-7872-DD702AA2D8E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49434" y="4723212"/>
            <a:ext cx="1817706" cy="11629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220E44-9ED0-5B46-F559-F7A32CC4F926}"/>
              </a:ext>
            </a:extLst>
          </p:cNvPr>
          <p:cNvSpPr txBox="1"/>
          <p:nvPr/>
        </p:nvSpPr>
        <p:spPr>
          <a:xfrm>
            <a:off x="103333" y="141403"/>
            <a:ext cx="735006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700" b="1" dirty="0">
                <a:solidFill>
                  <a:srgbClr val="562212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 Гарантийная поддержка и сопровождение </a:t>
            </a:r>
          </a:p>
        </p:txBody>
      </p:sp>
    </p:spTree>
    <p:extLst>
      <p:ext uri="{BB962C8B-B14F-4D97-AF65-F5344CB8AC3E}">
        <p14:creationId xmlns:p14="http://schemas.microsoft.com/office/powerpoint/2010/main" val="1293336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9B4EE47C-2833-43DE-9378-1AE3F395AC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459897"/>
            <a:ext cx="8670925" cy="460375"/>
          </a:xfrm>
        </p:spPr>
        <p:txBody>
          <a:bodyPr/>
          <a:lstStyle/>
          <a:p>
            <a:r>
              <a:rPr lang="ru-RU" dirty="0"/>
              <a:t>Как получить поддержку</a:t>
            </a: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9626D6E-36A9-474A-9B76-42E732C2AEDC}"/>
              </a:ext>
            </a:extLst>
          </p:cNvPr>
          <p:cNvGrpSpPr/>
          <p:nvPr/>
        </p:nvGrpSpPr>
        <p:grpSpPr>
          <a:xfrm>
            <a:off x="4726699" y="1265950"/>
            <a:ext cx="2738600" cy="2738600"/>
            <a:chOff x="4726699" y="2059700"/>
            <a:chExt cx="2738600" cy="2738600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750131D4-A40D-4431-AED4-32A2A64366F8}"/>
                </a:ext>
              </a:extLst>
            </p:cNvPr>
            <p:cNvSpPr/>
            <p:nvPr/>
          </p:nvSpPr>
          <p:spPr>
            <a:xfrm>
              <a:off x="4726699" y="2059700"/>
              <a:ext cx="2738600" cy="2738600"/>
            </a:xfrm>
            <a:prstGeom prst="ellipse">
              <a:avLst/>
            </a:prstGeom>
            <a:solidFill>
              <a:srgbClr val="EED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689297C-E28F-4B70-9EC1-67DF6ACD1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797" y="2209797"/>
              <a:ext cx="2438405" cy="2438405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92086A8C-24CA-4657-ADA0-8719102C5118}"/>
              </a:ext>
            </a:extLst>
          </p:cNvPr>
          <p:cNvGrpSpPr/>
          <p:nvPr/>
        </p:nvGrpSpPr>
        <p:grpSpPr>
          <a:xfrm>
            <a:off x="8975725" y="1265948"/>
            <a:ext cx="2738600" cy="2738600"/>
            <a:chOff x="8254875" y="2059698"/>
            <a:chExt cx="2738600" cy="2738600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3DBA80E0-B66F-4D6A-B97E-B408D92180FD}"/>
                </a:ext>
              </a:extLst>
            </p:cNvPr>
            <p:cNvSpPr/>
            <p:nvPr/>
          </p:nvSpPr>
          <p:spPr>
            <a:xfrm>
              <a:off x="8254875" y="2059698"/>
              <a:ext cx="2738600" cy="2738600"/>
            </a:xfrm>
            <a:prstGeom prst="ellipse">
              <a:avLst/>
            </a:prstGeom>
            <a:solidFill>
              <a:srgbClr val="EED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74DC987-B36E-4A98-8155-E16B4CDD5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8014" y="2209796"/>
              <a:ext cx="2432323" cy="2438404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8F1E4D0E-228A-40C3-851D-E47389690077}"/>
              </a:ext>
            </a:extLst>
          </p:cNvPr>
          <p:cNvGrpSpPr/>
          <p:nvPr/>
        </p:nvGrpSpPr>
        <p:grpSpPr>
          <a:xfrm>
            <a:off x="512600" y="1288808"/>
            <a:ext cx="2738600" cy="2738600"/>
            <a:chOff x="442037" y="2082558"/>
            <a:chExt cx="2738600" cy="2738600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24C58783-EEA6-4174-958A-564649B5E7AD}"/>
                </a:ext>
              </a:extLst>
            </p:cNvPr>
            <p:cNvSpPr/>
            <p:nvPr/>
          </p:nvSpPr>
          <p:spPr>
            <a:xfrm>
              <a:off x="442037" y="2082558"/>
              <a:ext cx="2738600" cy="2738600"/>
            </a:xfrm>
            <a:prstGeom prst="ellipse">
              <a:avLst/>
            </a:prstGeom>
            <a:solidFill>
              <a:srgbClr val="EED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91E70CA2-2ACD-4894-9863-ABDC789F2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708" y="2209798"/>
              <a:ext cx="2423259" cy="2438404"/>
            </a:xfrm>
            <a:prstGeom prst="rect">
              <a:avLst/>
            </a:prstGeom>
          </p:spPr>
        </p:pic>
      </p:grp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A5B58F56-7C1B-4C16-8088-19908F5AB448}"/>
              </a:ext>
            </a:extLst>
          </p:cNvPr>
          <p:cNvSpPr/>
          <p:nvPr/>
        </p:nvSpPr>
        <p:spPr>
          <a:xfrm>
            <a:off x="512601" y="4151895"/>
            <a:ext cx="273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Звонок на единую</a:t>
            </a:r>
          </a:p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горячую линию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301DD592-1763-4174-BED0-BCE1D518FE35}"/>
              </a:ext>
            </a:extLst>
          </p:cNvPr>
          <p:cNvSpPr/>
          <p:nvPr/>
        </p:nvSpPr>
        <p:spPr>
          <a:xfrm>
            <a:off x="4382648" y="4154647"/>
            <a:ext cx="34267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Обращение </a:t>
            </a:r>
          </a:p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«Получить поддержку» на сайте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B85349AC-CBAE-4083-B600-E40AA26191C8}"/>
              </a:ext>
            </a:extLst>
          </p:cNvPr>
          <p:cNvSpPr/>
          <p:nvPr/>
        </p:nvSpPr>
        <p:spPr>
          <a:xfrm>
            <a:off x="8631674" y="4151895"/>
            <a:ext cx="34267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Личное</a:t>
            </a:r>
          </a:p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обращение в Центр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3B1CE24B-2775-4D43-910C-3662BE832E03}"/>
              </a:ext>
            </a:extLst>
          </p:cNvPr>
          <p:cNvSpPr/>
          <p:nvPr/>
        </p:nvSpPr>
        <p:spPr>
          <a:xfrm>
            <a:off x="512600" y="4757746"/>
            <a:ext cx="2738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E74B36"/>
                </a:solidFill>
                <a:latin typeface="Circe Light" panose="020B0402020203020203" pitchFamily="34" charset="-52"/>
                <a:cs typeface="Times New Roman" pitchFamily="18" charset="0"/>
              </a:rPr>
              <a:t>8 (3952) 202-102 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A0BFBF95-2404-4AE3-A455-752ACF34D333}"/>
              </a:ext>
            </a:extLst>
          </p:cNvPr>
          <p:cNvSpPr/>
          <p:nvPr/>
        </p:nvSpPr>
        <p:spPr>
          <a:xfrm>
            <a:off x="4382647" y="4760498"/>
            <a:ext cx="34267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E74B36"/>
                </a:solidFill>
                <a:latin typeface="Circe Light" panose="020B0402020203020203" pitchFamily="34" charset="-52"/>
                <a:cs typeface="Times New Roman" pitchFamily="18" charset="0"/>
              </a:rPr>
              <a:t>www.mb38.ru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FFC896A4-1C94-4F7A-9171-17689598A117}"/>
              </a:ext>
            </a:extLst>
          </p:cNvPr>
          <p:cNvSpPr/>
          <p:nvPr/>
        </p:nvSpPr>
        <p:spPr>
          <a:xfrm>
            <a:off x="8631673" y="4757746"/>
            <a:ext cx="34267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Circe Light" panose="020B0402020203020203" pitchFamily="34" charset="-52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E74B36"/>
                </a:solidFill>
                <a:latin typeface="Circe Light" panose="020B0402020203020203" pitchFamily="34" charset="-52"/>
                <a:cs typeface="Times New Roman" pitchFamily="18" charset="0"/>
              </a:rPr>
              <a:t>ул. Рабочая 2«А» / 4, 1 этаж</a:t>
            </a: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65334A09-4396-4162-BEF6-849BA5DB5C37}"/>
              </a:ext>
            </a:extLst>
          </p:cNvPr>
          <p:cNvCxnSpPr/>
          <p:nvPr/>
        </p:nvCxnSpPr>
        <p:spPr>
          <a:xfrm>
            <a:off x="371475" y="5268776"/>
            <a:ext cx="11449050" cy="0"/>
          </a:xfrm>
          <a:prstGeom prst="line">
            <a:avLst/>
          </a:prstGeom>
          <a:ln w="12700">
            <a:solidFill>
              <a:srgbClr val="BF96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вал 46">
            <a:extLst>
              <a:ext uri="{FF2B5EF4-FFF2-40B4-BE49-F238E27FC236}">
                <a16:creationId xmlns:a16="http://schemas.microsoft.com/office/drawing/2014/main" id="{C54D2EA7-BFD9-4DEB-AA9F-A928D596B0CA}"/>
              </a:ext>
            </a:extLst>
          </p:cNvPr>
          <p:cNvSpPr/>
          <p:nvPr/>
        </p:nvSpPr>
        <p:spPr>
          <a:xfrm>
            <a:off x="4620261" y="5608681"/>
            <a:ext cx="100013" cy="100013"/>
          </a:xfrm>
          <a:prstGeom prst="ellipse">
            <a:avLst/>
          </a:prstGeom>
          <a:solidFill>
            <a:srgbClr val="ED5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5F30AF41-ABE1-4BFC-8DE4-595CF8E768B0}"/>
              </a:ext>
            </a:extLst>
          </p:cNvPr>
          <p:cNvSpPr/>
          <p:nvPr/>
        </p:nvSpPr>
        <p:spPr>
          <a:xfrm>
            <a:off x="198488" y="5732451"/>
            <a:ext cx="3212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" panose="020B0502020203020203" pitchFamily="34" charset="-52"/>
                <a:cs typeface="Times New Roman" pitchFamily="18" charset="0"/>
              </a:rPr>
              <a:t>Консультации по вопросам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" panose="020B0502020203020203" pitchFamily="34" charset="-52"/>
                <a:cs typeface="Times New Roman" pitchFamily="18" charset="0"/>
              </a:rPr>
              <a:t> 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" panose="020B0502020203020203" pitchFamily="34" charset="-52"/>
                <a:cs typeface="Times New Roman" pitchFamily="18" charset="0"/>
              </a:rPr>
              <a:t>ведения 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rce" panose="020B0502020203020203" pitchFamily="34" charset="-52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Circe" panose="020B0502020203020203" pitchFamily="34" charset="-52"/>
                <a:cs typeface="Times New Roman" pitchFamily="18" charset="0"/>
              </a:rPr>
              <a:t>предпринимательской</a:t>
            </a:r>
            <a:r>
              <a:rPr lang="en-US" sz="1400" dirty="0">
                <a:solidFill>
                  <a:prstClr val="black"/>
                </a:solidFill>
                <a:latin typeface="Circe" panose="020B0502020203020203" pitchFamily="34" charset="-52"/>
                <a:cs typeface="Times New Roman" pitchFamily="18" charset="0"/>
              </a:rPr>
              <a:t> 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" panose="020B0502020203020203" pitchFamily="34" charset="-52"/>
                <a:cs typeface="Times New Roman" pitchFamily="18" charset="0"/>
              </a:rPr>
              <a:t>деятельности</a:t>
            </a: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A42D9822-0843-46B6-B18C-974337C01C02}"/>
              </a:ext>
            </a:extLst>
          </p:cNvPr>
          <p:cNvSpPr/>
          <p:nvPr/>
        </p:nvSpPr>
        <p:spPr>
          <a:xfrm>
            <a:off x="10367168" y="5600638"/>
            <a:ext cx="100013" cy="100013"/>
          </a:xfrm>
          <a:prstGeom prst="ellipse">
            <a:avLst/>
          </a:prstGeom>
          <a:solidFill>
            <a:srgbClr val="ED5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EBF46DB3-96D8-40DC-BD32-E8E4FD7D4F41}"/>
              </a:ext>
            </a:extLst>
          </p:cNvPr>
          <p:cNvSpPr/>
          <p:nvPr/>
        </p:nvSpPr>
        <p:spPr>
          <a:xfrm>
            <a:off x="5929678" y="5730597"/>
            <a:ext cx="3212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" panose="020B0502020203020203" pitchFamily="34" charset="-52"/>
                <a:cs typeface="Times New Roman" pitchFamily="18" charset="0"/>
              </a:rPr>
              <a:t>Предоставление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" panose="020B0502020203020203" pitchFamily="34" charset="-52"/>
                <a:cs typeface="Times New Roman" pitchFamily="18" charset="0"/>
              </a:rPr>
              <a:t>гарантийной поддержки</a:t>
            </a: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E8010681-88A3-4C8A-BA48-DA643FBF6F8B}"/>
              </a:ext>
            </a:extLst>
          </p:cNvPr>
          <p:cNvSpPr/>
          <p:nvPr/>
        </p:nvSpPr>
        <p:spPr>
          <a:xfrm>
            <a:off x="1754666" y="5589648"/>
            <a:ext cx="100013" cy="100013"/>
          </a:xfrm>
          <a:prstGeom prst="ellipse">
            <a:avLst/>
          </a:prstGeom>
          <a:solidFill>
            <a:srgbClr val="ED5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157EF199-5D32-4ABE-9F8D-9FA7C44F01A7}"/>
              </a:ext>
            </a:extLst>
          </p:cNvPr>
          <p:cNvSpPr/>
          <p:nvPr/>
        </p:nvSpPr>
        <p:spPr>
          <a:xfrm>
            <a:off x="8810990" y="5731524"/>
            <a:ext cx="3212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" panose="020B0502020203020203" pitchFamily="34" charset="-52"/>
                <a:cs typeface="Times New Roman" pitchFamily="18" charset="0"/>
              </a:rPr>
              <a:t>Консультации по антикризисным мерам поддержки</a:t>
            </a: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A612E7EC-0C5B-4656-9FB8-CCDBDF553542}"/>
              </a:ext>
            </a:extLst>
          </p:cNvPr>
          <p:cNvSpPr/>
          <p:nvPr/>
        </p:nvSpPr>
        <p:spPr>
          <a:xfrm>
            <a:off x="7485856" y="5606336"/>
            <a:ext cx="100013" cy="100013"/>
          </a:xfrm>
          <a:prstGeom prst="ellipse">
            <a:avLst/>
          </a:prstGeom>
          <a:solidFill>
            <a:srgbClr val="ED5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C1F04B08-018D-44B4-846A-99F0990630DD}"/>
              </a:ext>
            </a:extLst>
          </p:cNvPr>
          <p:cNvSpPr/>
          <p:nvPr/>
        </p:nvSpPr>
        <p:spPr>
          <a:xfrm>
            <a:off x="3049953" y="5731524"/>
            <a:ext cx="3212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" panose="020B0502020203020203" pitchFamily="34" charset="-52"/>
                <a:cs typeface="Times New Roman" pitchFamily="18" charset="0"/>
              </a:rPr>
              <a:t>Подбор источника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" panose="020B0502020203020203" pitchFamily="34" charset="-52"/>
                <a:cs typeface="Times New Roman" pitchFamily="18" charset="0"/>
              </a:rPr>
              <a:t>финансирования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321851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DB4F636-679A-42B0-9DD1-9DE3CE329829}"/>
              </a:ext>
            </a:extLst>
          </p:cNvPr>
          <p:cNvSpPr/>
          <p:nvPr/>
        </p:nvSpPr>
        <p:spPr>
          <a:xfrm>
            <a:off x="0" y="4000500"/>
            <a:ext cx="2848708" cy="285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635CEC-8661-484B-BE7D-C1C43B81A501}"/>
              </a:ext>
            </a:extLst>
          </p:cNvPr>
          <p:cNvSpPr txBox="1"/>
          <p:nvPr/>
        </p:nvSpPr>
        <p:spPr>
          <a:xfrm>
            <a:off x="507257" y="4845019"/>
            <a:ext cx="89536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г. Иркутск, ул. Рабочая, 2А/4, 1 этаж     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+7 (3952) 202-102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         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www.mb38.ru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84C146-6422-A760-D3A5-03E8B17E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05" y="885837"/>
            <a:ext cx="1493606" cy="14936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74EC7A-B16A-D108-85A2-694CFF23AE46}"/>
              </a:ext>
            </a:extLst>
          </p:cNvPr>
          <p:cNvSpPr txBox="1"/>
          <p:nvPr/>
        </p:nvSpPr>
        <p:spPr>
          <a:xfrm>
            <a:off x="849762" y="2569208"/>
            <a:ext cx="16280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Telegram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 канал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B2BC79-A905-6229-9A3C-1EDE58390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303" y="885837"/>
            <a:ext cx="1624345" cy="16243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789010-CD5C-BDE4-7A12-31AF3CDB7BD9}"/>
              </a:ext>
            </a:extLst>
          </p:cNvPr>
          <p:cNvSpPr txBox="1"/>
          <p:nvPr/>
        </p:nvSpPr>
        <p:spPr>
          <a:xfrm>
            <a:off x="4984082" y="2699951"/>
            <a:ext cx="17420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YouTube</a:t>
            </a:r>
          </a:p>
        </p:txBody>
      </p:sp>
    </p:spTree>
    <p:extLst>
      <p:ext uri="{BB962C8B-B14F-4D97-AF65-F5344CB8AC3E}">
        <p14:creationId xmlns:p14="http://schemas.microsoft.com/office/powerpoint/2010/main" val="883998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3351EB9-05B1-4C81-8E20-EA85EDC3D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7303"/>
            <a:ext cx="12180344" cy="44001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3769B8-D75D-4B50-BDC7-4E6C04CEE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22" y="4759691"/>
            <a:ext cx="826599" cy="8265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32A2C2-5878-46D4-8B4A-1132EE56B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321" y="4759689"/>
            <a:ext cx="826599" cy="8265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46A3B1-9464-404D-B852-767B44BAB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2172" y="4759688"/>
            <a:ext cx="826599" cy="8265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C4E3D89-D8AC-4F4A-B16B-DDDE390F7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6823" y="4759688"/>
            <a:ext cx="826599" cy="8265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4403847-4DC5-43B6-91C3-0FCA1158FF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5656" y="4759688"/>
            <a:ext cx="826599" cy="826599"/>
          </a:xfrm>
          <a:prstGeom prst="rect">
            <a:avLst/>
          </a:prstGeom>
        </p:spPr>
      </p:pic>
      <p:sp>
        <p:nvSpPr>
          <p:cNvPr id="9" name="Текст 1">
            <a:extLst>
              <a:ext uri="{FF2B5EF4-FFF2-40B4-BE49-F238E27FC236}">
                <a16:creationId xmlns:a16="http://schemas.microsoft.com/office/drawing/2014/main" id="{BD37D78A-A4AA-48F3-9581-57279722DB74}"/>
              </a:ext>
            </a:extLst>
          </p:cNvPr>
          <p:cNvSpPr txBox="1">
            <a:spLocks/>
          </p:cNvSpPr>
          <p:nvPr/>
        </p:nvSpPr>
        <p:spPr>
          <a:xfrm>
            <a:off x="246709" y="542915"/>
            <a:ext cx="8670925" cy="46037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ED5539"/>
                </a:solidFill>
              </a:rPr>
              <a:t>Центр «Мой бизнес» </a:t>
            </a:r>
            <a:r>
              <a:rPr lang="ru-RU" dirty="0"/>
              <a:t>– центр оказания комплекса услуг по принципу «одного окна» </a:t>
            </a:r>
          </a:p>
        </p:txBody>
      </p:sp>
    </p:spTree>
    <p:extLst>
      <p:ext uri="{BB962C8B-B14F-4D97-AF65-F5344CB8AC3E}">
        <p14:creationId xmlns:p14="http://schemas.microsoft.com/office/powerpoint/2010/main" val="3604507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611C0C3-652D-1981-1DDB-C7378E9037E8}"/>
              </a:ext>
            </a:extLst>
          </p:cNvPr>
          <p:cNvSpPr/>
          <p:nvPr/>
        </p:nvSpPr>
        <p:spPr>
          <a:xfrm>
            <a:off x="4282327" y="3694664"/>
            <a:ext cx="3685916" cy="2965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36C056F-7083-4AD8-8B95-3710488C48F9}"/>
              </a:ext>
            </a:extLst>
          </p:cNvPr>
          <p:cNvSpPr/>
          <p:nvPr/>
        </p:nvSpPr>
        <p:spPr>
          <a:xfrm>
            <a:off x="452474" y="793221"/>
            <a:ext cx="3571876" cy="25285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B874C1-9A12-4883-B503-AD6AB186D02B}"/>
              </a:ext>
            </a:extLst>
          </p:cNvPr>
          <p:cNvSpPr txBox="1"/>
          <p:nvPr/>
        </p:nvSpPr>
        <p:spPr>
          <a:xfrm>
            <a:off x="835645" y="1386253"/>
            <a:ext cx="3243931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Правовые вопросы 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Регистрация бизнеса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Выбор налогообложения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Вопросы бухгалтерского учета и отчетности 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Маркетинговые вопросы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Заключение социального контракта</a:t>
            </a:r>
            <a:endParaRPr lang="ru-RU" sz="1200" b="1" dirty="0">
              <a:latin typeface="Circe Bold" panose="020B0604020202020204" charset="-52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09C19B-1AAC-4F9E-8707-E8B7B1817755}"/>
              </a:ext>
            </a:extLst>
          </p:cNvPr>
          <p:cNvSpPr txBox="1"/>
          <p:nvPr/>
        </p:nvSpPr>
        <p:spPr>
          <a:xfrm>
            <a:off x="1104958" y="870122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КОНСУЛЬТАЦИИ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84037DF-28E3-4C49-B03E-8B223E9CE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97" y="917734"/>
            <a:ext cx="366711" cy="366711"/>
          </a:xfrm>
          <a:prstGeom prst="rect">
            <a:avLst/>
          </a:prstGeom>
        </p:spPr>
      </p:pic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219721C2-223B-44B7-A49C-96136845E174}"/>
              </a:ext>
            </a:extLst>
          </p:cNvPr>
          <p:cNvSpPr/>
          <p:nvPr/>
        </p:nvSpPr>
        <p:spPr>
          <a:xfrm>
            <a:off x="691945" y="2028186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: пятиугольник 52">
            <a:extLst>
              <a:ext uri="{FF2B5EF4-FFF2-40B4-BE49-F238E27FC236}">
                <a16:creationId xmlns:a16="http://schemas.microsoft.com/office/drawing/2014/main" id="{5BFB06E7-393A-495F-857A-0C2A3CC69A36}"/>
              </a:ext>
            </a:extLst>
          </p:cNvPr>
          <p:cNvSpPr/>
          <p:nvPr/>
        </p:nvSpPr>
        <p:spPr>
          <a:xfrm>
            <a:off x="720204" y="2320714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: пятиугольник 53">
            <a:extLst>
              <a:ext uri="{FF2B5EF4-FFF2-40B4-BE49-F238E27FC236}">
                <a16:creationId xmlns:a16="http://schemas.microsoft.com/office/drawing/2014/main" id="{9F1D75D7-ACCC-476B-A8AE-F31200A85AF7}"/>
              </a:ext>
            </a:extLst>
          </p:cNvPr>
          <p:cNvSpPr/>
          <p:nvPr/>
        </p:nvSpPr>
        <p:spPr>
          <a:xfrm>
            <a:off x="698205" y="1760993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трелка: пятиугольник 54">
            <a:extLst>
              <a:ext uri="{FF2B5EF4-FFF2-40B4-BE49-F238E27FC236}">
                <a16:creationId xmlns:a16="http://schemas.microsoft.com/office/drawing/2014/main" id="{9F264E96-3983-4855-9AF6-589F14C79867}"/>
              </a:ext>
            </a:extLst>
          </p:cNvPr>
          <p:cNvSpPr/>
          <p:nvPr/>
        </p:nvSpPr>
        <p:spPr>
          <a:xfrm>
            <a:off x="728521" y="2585244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64528E99-1467-4021-AEC1-86F1AFA067C1}"/>
              </a:ext>
            </a:extLst>
          </p:cNvPr>
          <p:cNvSpPr/>
          <p:nvPr/>
        </p:nvSpPr>
        <p:spPr>
          <a:xfrm>
            <a:off x="4345690" y="801256"/>
            <a:ext cx="3571876" cy="2520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EB29E74-772E-4C10-A8C5-06F123CF74EB}"/>
              </a:ext>
            </a:extLst>
          </p:cNvPr>
          <p:cNvSpPr txBox="1"/>
          <p:nvPr/>
        </p:nvSpPr>
        <p:spPr>
          <a:xfrm>
            <a:off x="4761846" y="1455092"/>
            <a:ext cx="3243931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Основы ведения предпринимательской деятельности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Развитие навыков руководителя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Маркетинг и продвижение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Тематические семинары, вебинары </a:t>
            </a:r>
            <a:br>
              <a:rPr lang="ru-RU" sz="1200" dirty="0">
                <a:latin typeface="Circe Bold" panose="020B0604020202020204" charset="-52"/>
              </a:rPr>
            </a:br>
            <a:r>
              <a:rPr lang="ru-RU" sz="1200" dirty="0">
                <a:latin typeface="Circe Bold" panose="020B0604020202020204" charset="-52"/>
              </a:rPr>
              <a:t>и конференции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9471837-AF0F-4BB4-BC72-27B8B96FEDA4}"/>
              </a:ext>
            </a:extLst>
          </p:cNvPr>
          <p:cNvSpPr txBox="1"/>
          <p:nvPr/>
        </p:nvSpPr>
        <p:spPr>
          <a:xfrm>
            <a:off x="4925645" y="940529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ОБУЧЕНИЕ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3B40084-87CA-4E22-8F4E-AF8374EA1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578" y="870122"/>
            <a:ext cx="366711" cy="366711"/>
          </a:xfrm>
          <a:prstGeom prst="rect">
            <a:avLst/>
          </a:prstGeom>
        </p:spPr>
      </p:pic>
      <p:sp>
        <p:nvSpPr>
          <p:cNvPr id="60" name="Стрелка: пятиугольник 59">
            <a:extLst>
              <a:ext uri="{FF2B5EF4-FFF2-40B4-BE49-F238E27FC236}">
                <a16:creationId xmlns:a16="http://schemas.microsoft.com/office/drawing/2014/main" id="{30179BEC-CFF9-4722-8788-A16F70093809}"/>
              </a:ext>
            </a:extLst>
          </p:cNvPr>
          <p:cNvSpPr/>
          <p:nvPr/>
        </p:nvSpPr>
        <p:spPr>
          <a:xfrm>
            <a:off x="4555638" y="2689036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: пятиугольник 61">
            <a:extLst>
              <a:ext uri="{FF2B5EF4-FFF2-40B4-BE49-F238E27FC236}">
                <a16:creationId xmlns:a16="http://schemas.microsoft.com/office/drawing/2014/main" id="{79000768-BA53-46A9-90DE-6B95E7A887F4}"/>
              </a:ext>
            </a:extLst>
          </p:cNvPr>
          <p:cNvSpPr/>
          <p:nvPr/>
        </p:nvSpPr>
        <p:spPr>
          <a:xfrm>
            <a:off x="4535930" y="2126853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: пятиугольник 62">
            <a:extLst>
              <a:ext uri="{FF2B5EF4-FFF2-40B4-BE49-F238E27FC236}">
                <a16:creationId xmlns:a16="http://schemas.microsoft.com/office/drawing/2014/main" id="{EA509E1F-C6B9-4E35-98F9-46AC28E61657}"/>
              </a:ext>
            </a:extLst>
          </p:cNvPr>
          <p:cNvSpPr/>
          <p:nvPr/>
        </p:nvSpPr>
        <p:spPr>
          <a:xfrm>
            <a:off x="4548632" y="2406794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трелка: пятиугольник 64">
            <a:extLst>
              <a:ext uri="{FF2B5EF4-FFF2-40B4-BE49-F238E27FC236}">
                <a16:creationId xmlns:a16="http://schemas.microsoft.com/office/drawing/2014/main" id="{35D3055A-8F42-4B28-99B4-B1A4BBDC3E07}"/>
              </a:ext>
            </a:extLst>
          </p:cNvPr>
          <p:cNvSpPr/>
          <p:nvPr/>
        </p:nvSpPr>
        <p:spPr>
          <a:xfrm>
            <a:off x="4580697" y="1562789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1D11D0E7-F16D-4639-BAF1-9423F7DAACD2}"/>
              </a:ext>
            </a:extLst>
          </p:cNvPr>
          <p:cNvSpPr/>
          <p:nvPr/>
        </p:nvSpPr>
        <p:spPr>
          <a:xfrm>
            <a:off x="8242986" y="3694664"/>
            <a:ext cx="3571876" cy="29825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92757DA-6D45-404A-9F38-2D6BEC0F97C4}"/>
              </a:ext>
            </a:extLst>
          </p:cNvPr>
          <p:cNvSpPr txBox="1"/>
          <p:nvPr/>
        </p:nvSpPr>
        <p:spPr>
          <a:xfrm>
            <a:off x="8781282" y="4472130"/>
            <a:ext cx="3150951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Консультации по выбору финансовых инструментов реализации проекта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Подбор программ кредитования </a:t>
            </a:r>
            <a:br>
              <a:rPr lang="ru-RU" sz="1200" dirty="0">
                <a:latin typeface="Circe Bold" panose="020B0604020202020204" charset="-52"/>
              </a:rPr>
            </a:br>
            <a:r>
              <a:rPr lang="ru-RU" sz="1200" dirty="0">
                <a:latin typeface="Circe Bold" panose="020B0604020202020204" charset="-52"/>
              </a:rPr>
              <a:t>или лизинга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Содействие в работе с финансовыми организациями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C2DF8BA-A206-4E23-86B1-5788DD752EA8}"/>
              </a:ext>
            </a:extLst>
          </p:cNvPr>
          <p:cNvSpPr txBox="1"/>
          <p:nvPr/>
        </p:nvSpPr>
        <p:spPr>
          <a:xfrm>
            <a:off x="9040371" y="3917924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ФИНАНСЫ</a:t>
            </a:r>
          </a:p>
        </p:txBody>
      </p:sp>
      <p:sp>
        <p:nvSpPr>
          <p:cNvPr id="70" name="Стрелка: пятиугольник 69">
            <a:extLst>
              <a:ext uri="{FF2B5EF4-FFF2-40B4-BE49-F238E27FC236}">
                <a16:creationId xmlns:a16="http://schemas.microsoft.com/office/drawing/2014/main" id="{6209916C-751A-46B8-8741-D27F0A0C37CB}"/>
              </a:ext>
            </a:extLst>
          </p:cNvPr>
          <p:cNvSpPr/>
          <p:nvPr/>
        </p:nvSpPr>
        <p:spPr>
          <a:xfrm>
            <a:off x="8518051" y="464724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трелка: пятиугольник 70">
            <a:extLst>
              <a:ext uri="{FF2B5EF4-FFF2-40B4-BE49-F238E27FC236}">
                <a16:creationId xmlns:a16="http://schemas.microsoft.com/office/drawing/2014/main" id="{14C6EB0E-70AC-4B1E-81DD-2DEE8EF4CC4C}"/>
              </a:ext>
            </a:extLst>
          </p:cNvPr>
          <p:cNvSpPr/>
          <p:nvPr/>
        </p:nvSpPr>
        <p:spPr>
          <a:xfrm>
            <a:off x="8518051" y="5220189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Стрелка: пятиугольник 72">
            <a:extLst>
              <a:ext uri="{FF2B5EF4-FFF2-40B4-BE49-F238E27FC236}">
                <a16:creationId xmlns:a16="http://schemas.microsoft.com/office/drawing/2014/main" id="{2FB6599D-5F47-45F6-A268-07FF6F4404E8}"/>
              </a:ext>
            </a:extLst>
          </p:cNvPr>
          <p:cNvSpPr/>
          <p:nvPr/>
        </p:nvSpPr>
        <p:spPr>
          <a:xfrm>
            <a:off x="8546255" y="5734975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AE8029F-EC22-A523-5BC0-BE6E10D96C9B}"/>
              </a:ext>
            </a:extLst>
          </p:cNvPr>
          <p:cNvGrpSpPr/>
          <p:nvPr/>
        </p:nvGrpSpPr>
        <p:grpSpPr>
          <a:xfrm>
            <a:off x="8098743" y="895310"/>
            <a:ext cx="3669228" cy="2368050"/>
            <a:chOff x="5521522" y="-1019"/>
            <a:chExt cx="3860330" cy="2171570"/>
          </a:xfrm>
        </p:grpSpPr>
        <p:sp>
          <p:nvSpPr>
            <p:cNvPr id="94" name="Прямоугольник 93">
              <a:extLst>
                <a:ext uri="{FF2B5EF4-FFF2-40B4-BE49-F238E27FC236}">
                  <a16:creationId xmlns:a16="http://schemas.microsoft.com/office/drawing/2014/main" id="{A0625955-1C79-4759-AF35-0995383ED3BD}"/>
                </a:ext>
              </a:extLst>
            </p:cNvPr>
            <p:cNvSpPr/>
            <p:nvPr/>
          </p:nvSpPr>
          <p:spPr>
            <a:xfrm>
              <a:off x="5521522" y="-1019"/>
              <a:ext cx="3571876" cy="21715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84FF2723-6462-4679-A923-8D9955290B86}"/>
                </a:ext>
              </a:extLst>
            </p:cNvPr>
            <p:cNvSpPr txBox="1"/>
            <p:nvPr/>
          </p:nvSpPr>
          <p:spPr>
            <a:xfrm>
              <a:off x="6221672" y="117070"/>
              <a:ext cx="28087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ED5136"/>
                  </a:solidFill>
                  <a:latin typeface="Circe Bold" panose="020B0604020202020204" charset="-52"/>
                </a:rPr>
                <a:t>РЕГИСТРАЦИЯ БИЗНЕСА</a:t>
              </a:r>
            </a:p>
          </p:txBody>
        </p: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961DABCB-E9CC-48D1-8028-E9159CC4D6F1}"/>
                </a:ext>
              </a:extLst>
            </p:cNvPr>
            <p:cNvGrpSpPr/>
            <p:nvPr/>
          </p:nvGrpSpPr>
          <p:grpSpPr>
            <a:xfrm>
              <a:off x="5861544" y="539719"/>
              <a:ext cx="3520308" cy="1177245"/>
              <a:chOff x="8497216" y="4662781"/>
              <a:chExt cx="3520308" cy="1177245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902A885E-3F82-406A-9EA4-068AEF6848CF}"/>
                  </a:ext>
                </a:extLst>
              </p:cNvPr>
              <p:cNvSpPr txBox="1"/>
              <p:nvPr/>
            </p:nvSpPr>
            <p:spPr>
              <a:xfrm>
                <a:off x="8773593" y="4662781"/>
                <a:ext cx="3243931" cy="1177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ru-RU" sz="1200" dirty="0">
                    <a:latin typeface="Circe Bold" panose="020B0604020202020204" charset="-52"/>
                  </a:rPr>
                  <a:t>Консультации по подготовке </a:t>
                </a:r>
                <a:br>
                  <a:rPr lang="ru-RU" sz="1200" dirty="0">
                    <a:latin typeface="Circe Bold" panose="020B0604020202020204" charset="-52"/>
                  </a:rPr>
                </a:br>
                <a:r>
                  <a:rPr lang="ru-RU" sz="1200" dirty="0">
                    <a:latin typeface="Circe Bold" panose="020B0604020202020204" charset="-52"/>
                  </a:rPr>
                  <a:t>к регистрации бизнеса</a:t>
                </a:r>
              </a:p>
              <a:p>
                <a:pPr>
                  <a:lnSpc>
                    <a:spcPct val="150000"/>
                  </a:lnSpc>
                </a:pPr>
                <a:r>
                  <a:rPr lang="ru-RU" sz="1200" dirty="0">
                    <a:latin typeface="Circe Bold" panose="020B0604020202020204" charset="-52"/>
                  </a:rPr>
                  <a:t>Регистрация бизнеса</a:t>
                </a:r>
              </a:p>
              <a:p>
                <a:pPr>
                  <a:lnSpc>
                    <a:spcPct val="150000"/>
                  </a:lnSpc>
                </a:pPr>
                <a:r>
                  <a:rPr lang="ru-RU" sz="1200" dirty="0">
                    <a:latin typeface="Circe Bold" panose="020B0604020202020204" charset="-52"/>
                  </a:rPr>
                  <a:t>Открытие расчетного счета</a:t>
                </a:r>
              </a:p>
            </p:txBody>
          </p:sp>
          <p:sp>
            <p:nvSpPr>
              <p:cNvPr id="98" name="Стрелка: пятиугольник 97">
                <a:extLst>
                  <a:ext uri="{FF2B5EF4-FFF2-40B4-BE49-F238E27FC236}">
                    <a16:creationId xmlns:a16="http://schemas.microsoft.com/office/drawing/2014/main" id="{D40196A9-1034-45C6-9DE9-2E63E98B7EC0}"/>
                  </a:ext>
                </a:extLst>
              </p:cNvPr>
              <p:cNvSpPr/>
              <p:nvPr/>
            </p:nvSpPr>
            <p:spPr>
              <a:xfrm>
                <a:off x="8509828" y="4817453"/>
                <a:ext cx="73151" cy="73151"/>
              </a:xfrm>
              <a:prstGeom prst="homePlate">
                <a:avLst/>
              </a:prstGeom>
              <a:solidFill>
                <a:srgbClr val="E74B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Circe Bold" panose="020B0604020202020204" charset="-52"/>
                </a:endParaRPr>
              </a:p>
            </p:txBody>
          </p:sp>
          <p:sp>
            <p:nvSpPr>
              <p:cNvPr id="100" name="Стрелка: пятиугольник 99">
                <a:extLst>
                  <a:ext uri="{FF2B5EF4-FFF2-40B4-BE49-F238E27FC236}">
                    <a16:creationId xmlns:a16="http://schemas.microsoft.com/office/drawing/2014/main" id="{80B9FEA9-453C-4EB1-8151-B17F35C58F76}"/>
                  </a:ext>
                </a:extLst>
              </p:cNvPr>
              <p:cNvSpPr/>
              <p:nvPr/>
            </p:nvSpPr>
            <p:spPr>
              <a:xfrm>
                <a:off x="8497216" y="5572501"/>
                <a:ext cx="73151" cy="73151"/>
              </a:xfrm>
              <a:prstGeom prst="homePlate">
                <a:avLst/>
              </a:prstGeom>
              <a:solidFill>
                <a:srgbClr val="E74B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Circe Bold" panose="020B0604020202020204" charset="-52"/>
                </a:endParaRPr>
              </a:p>
            </p:txBody>
          </p:sp>
          <p:sp>
            <p:nvSpPr>
              <p:cNvPr id="101" name="Стрелка: пятиугольник 100">
                <a:extLst>
                  <a:ext uri="{FF2B5EF4-FFF2-40B4-BE49-F238E27FC236}">
                    <a16:creationId xmlns:a16="http://schemas.microsoft.com/office/drawing/2014/main" id="{A5372AD2-E59F-4CDA-BCD4-E0CA46B5B258}"/>
                  </a:ext>
                </a:extLst>
              </p:cNvPr>
              <p:cNvSpPr/>
              <p:nvPr/>
            </p:nvSpPr>
            <p:spPr>
              <a:xfrm>
                <a:off x="8503635" y="5296142"/>
                <a:ext cx="73151" cy="73151"/>
              </a:xfrm>
              <a:prstGeom prst="homePlate">
                <a:avLst/>
              </a:prstGeom>
              <a:solidFill>
                <a:srgbClr val="E74B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Circe Bold" panose="020B0604020202020204" charset="-52"/>
                </a:endParaRPr>
              </a:p>
            </p:txBody>
          </p:sp>
        </p:grpSp>
      </p:grp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FDA376A8-8B95-4A04-8897-88878CAE7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7846" y="3877231"/>
            <a:ext cx="366711" cy="388906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C5BBA04C-B613-461C-BD7A-F0C68094F2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2618" y="1000604"/>
            <a:ext cx="348557" cy="366711"/>
          </a:xfrm>
          <a:prstGeom prst="rect">
            <a:avLst/>
          </a:prstGeom>
        </p:spPr>
      </p:pic>
      <p:sp>
        <p:nvSpPr>
          <p:cNvPr id="11" name="Стрелка: пятиугольник 10">
            <a:extLst>
              <a:ext uri="{FF2B5EF4-FFF2-40B4-BE49-F238E27FC236}">
                <a16:creationId xmlns:a16="http://schemas.microsoft.com/office/drawing/2014/main" id="{B5E78D79-00FE-EB1A-1399-D906B2663A72}"/>
              </a:ext>
            </a:extLst>
          </p:cNvPr>
          <p:cNvSpPr/>
          <p:nvPr/>
        </p:nvSpPr>
        <p:spPr>
          <a:xfrm>
            <a:off x="710781" y="1484226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пятиугольник 11">
            <a:extLst>
              <a:ext uri="{FF2B5EF4-FFF2-40B4-BE49-F238E27FC236}">
                <a16:creationId xmlns:a16="http://schemas.microsoft.com/office/drawing/2014/main" id="{63A289DC-C0F9-202F-8180-1CCB1B7B9D58}"/>
              </a:ext>
            </a:extLst>
          </p:cNvPr>
          <p:cNvSpPr/>
          <p:nvPr/>
        </p:nvSpPr>
        <p:spPr>
          <a:xfrm>
            <a:off x="720204" y="2878395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1F00989-BA9D-0FFA-6343-5BA47AEDC3F6}"/>
              </a:ext>
            </a:extLst>
          </p:cNvPr>
          <p:cNvGrpSpPr/>
          <p:nvPr/>
        </p:nvGrpSpPr>
        <p:grpSpPr>
          <a:xfrm>
            <a:off x="4413227" y="3805714"/>
            <a:ext cx="3689456" cy="2673289"/>
            <a:chOff x="498739" y="1091462"/>
            <a:chExt cx="3689456" cy="267328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CADE56-6036-312F-654E-389AE1347DE5}"/>
                </a:ext>
              </a:extLst>
            </p:cNvPr>
            <p:cNvSpPr txBox="1"/>
            <p:nvPr/>
          </p:nvSpPr>
          <p:spPr>
            <a:xfrm>
              <a:off x="685895" y="2033508"/>
              <a:ext cx="3411173" cy="1731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Услуги ТУ, СТО, сертификации,  патентования</a:t>
              </a:r>
            </a:p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Автоматизация производственных процессов, оценка технологической готовности, модернизация производства</a:t>
              </a:r>
            </a:p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Кооперация предпринимателей и производителей</a:t>
              </a:r>
            </a:p>
          </p:txBody>
        </p:sp>
        <p:sp>
          <p:nvSpPr>
            <p:cNvPr id="16" name="Стрелка: пятиугольник 15">
              <a:extLst>
                <a:ext uri="{FF2B5EF4-FFF2-40B4-BE49-F238E27FC236}">
                  <a16:creationId xmlns:a16="http://schemas.microsoft.com/office/drawing/2014/main" id="{83DD8E07-D2BC-BB34-C3BD-AA3E65843257}"/>
                </a:ext>
              </a:extLst>
            </p:cNvPr>
            <p:cNvSpPr/>
            <p:nvPr/>
          </p:nvSpPr>
          <p:spPr>
            <a:xfrm>
              <a:off x="498739" y="2193034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4F8FDC6-281D-274E-36AC-7EB1B0340AD6}"/>
                </a:ext>
              </a:extLst>
            </p:cNvPr>
            <p:cNvSpPr txBox="1"/>
            <p:nvPr/>
          </p:nvSpPr>
          <p:spPr>
            <a:xfrm>
              <a:off x="1224362" y="1091462"/>
              <a:ext cx="29638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ED5136"/>
                  </a:solidFill>
                  <a:latin typeface="Circe Bold" panose="020B0604020202020204" charset="-52"/>
                </a:rPr>
                <a:t>ОТКРЫТИЕ ПРОИЗВОДСТВА И МАСШТАБИРОВАНИЕ</a:t>
              </a:r>
            </a:p>
          </p:txBody>
        </p:sp>
        <p:sp>
          <p:nvSpPr>
            <p:cNvPr id="19" name="Стрелка: пятиугольник 48">
              <a:extLst>
                <a:ext uri="{FF2B5EF4-FFF2-40B4-BE49-F238E27FC236}">
                  <a16:creationId xmlns:a16="http://schemas.microsoft.com/office/drawing/2014/main" id="{5CEB648A-2AF8-D21F-EF77-B7440DCD7BEB}"/>
                </a:ext>
              </a:extLst>
            </p:cNvPr>
            <p:cNvSpPr/>
            <p:nvPr/>
          </p:nvSpPr>
          <p:spPr>
            <a:xfrm>
              <a:off x="498739" y="3298886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9B027DC-E92A-13B2-A1F5-0FE7DAC2C2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7233" y="3981942"/>
            <a:ext cx="366711" cy="366711"/>
          </a:xfrm>
          <a:prstGeom prst="rect">
            <a:avLst/>
          </a:prstGeom>
        </p:spPr>
      </p:pic>
      <p:sp>
        <p:nvSpPr>
          <p:cNvPr id="22" name="Стрелка: пятиугольник 21">
            <a:extLst>
              <a:ext uri="{FF2B5EF4-FFF2-40B4-BE49-F238E27FC236}">
                <a16:creationId xmlns:a16="http://schemas.microsoft.com/office/drawing/2014/main" id="{97DB778D-9532-E1EB-236B-4924A02044A0}"/>
              </a:ext>
            </a:extLst>
          </p:cNvPr>
          <p:cNvSpPr/>
          <p:nvPr/>
        </p:nvSpPr>
        <p:spPr>
          <a:xfrm>
            <a:off x="4423619" y="520133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BDD054C-1537-13C4-FC3D-B0833E184E79}"/>
              </a:ext>
            </a:extLst>
          </p:cNvPr>
          <p:cNvSpPr/>
          <p:nvPr/>
        </p:nvSpPr>
        <p:spPr>
          <a:xfrm>
            <a:off x="324061" y="3694664"/>
            <a:ext cx="3571876" cy="2965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F229F8-03C8-7EB4-DCAB-FED51B022123}"/>
              </a:ext>
            </a:extLst>
          </p:cNvPr>
          <p:cNvSpPr txBox="1"/>
          <p:nvPr/>
        </p:nvSpPr>
        <p:spPr>
          <a:xfrm>
            <a:off x="829831" y="4391987"/>
            <a:ext cx="3243931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Разработка фирменного стиля  </a:t>
            </a:r>
            <a:br>
              <a:rPr lang="ru-RU" sz="1200" dirty="0">
                <a:latin typeface="Circe Bold" panose="020B0604020202020204" charset="-52"/>
              </a:rPr>
            </a:br>
            <a:r>
              <a:rPr lang="ru-RU" sz="1200" dirty="0">
                <a:latin typeface="Circe Bold" panose="020B0604020202020204" charset="-52"/>
              </a:rPr>
              <a:t>(товаров, работ и услуг)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Продвижение в социальных сетях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Продвижение на маркетплейсах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Продвижение на радио и в печатных СМИ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Участие в выставках и ярмарках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Создание и\или модернизация сайта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115250-B0D9-1738-8E30-B5F51F472CB3}"/>
              </a:ext>
            </a:extLst>
          </p:cNvPr>
          <p:cNvSpPr txBox="1"/>
          <p:nvPr/>
        </p:nvSpPr>
        <p:spPr>
          <a:xfrm>
            <a:off x="973307" y="3956246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МАРКЕТИНГ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7F5C2AF-0535-FBF4-8788-AB3BDDB807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782" y="3928089"/>
            <a:ext cx="366711" cy="366711"/>
          </a:xfrm>
          <a:prstGeom prst="rect">
            <a:avLst/>
          </a:prstGeom>
        </p:spPr>
      </p:pic>
      <p:sp>
        <p:nvSpPr>
          <p:cNvPr id="28" name="Стрелка: пятиугольник 27">
            <a:extLst>
              <a:ext uri="{FF2B5EF4-FFF2-40B4-BE49-F238E27FC236}">
                <a16:creationId xmlns:a16="http://schemas.microsoft.com/office/drawing/2014/main" id="{60811192-FA69-0ACC-0DD8-AB8F30F6872A}"/>
              </a:ext>
            </a:extLst>
          </p:cNvPr>
          <p:cNvSpPr/>
          <p:nvPr/>
        </p:nvSpPr>
        <p:spPr>
          <a:xfrm>
            <a:off x="723133" y="452557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: пятиугольник 28">
            <a:extLst>
              <a:ext uri="{FF2B5EF4-FFF2-40B4-BE49-F238E27FC236}">
                <a16:creationId xmlns:a16="http://schemas.microsoft.com/office/drawing/2014/main" id="{4D337A95-B160-1F7E-EF42-81834F8822A7}"/>
              </a:ext>
            </a:extLst>
          </p:cNvPr>
          <p:cNvSpPr/>
          <p:nvPr/>
        </p:nvSpPr>
        <p:spPr>
          <a:xfrm>
            <a:off x="734515" y="506800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: пятиугольник 30">
            <a:extLst>
              <a:ext uri="{FF2B5EF4-FFF2-40B4-BE49-F238E27FC236}">
                <a16:creationId xmlns:a16="http://schemas.microsoft.com/office/drawing/2014/main" id="{713D6352-7F16-BFCF-98A1-88525D25B7DA}"/>
              </a:ext>
            </a:extLst>
          </p:cNvPr>
          <p:cNvSpPr/>
          <p:nvPr/>
        </p:nvSpPr>
        <p:spPr>
          <a:xfrm>
            <a:off x="718270" y="5358260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: пятиугольник 31">
            <a:extLst>
              <a:ext uri="{FF2B5EF4-FFF2-40B4-BE49-F238E27FC236}">
                <a16:creationId xmlns:a16="http://schemas.microsoft.com/office/drawing/2014/main" id="{2A60BC24-CB30-950A-7C17-DD69D8141E51}"/>
              </a:ext>
            </a:extLst>
          </p:cNvPr>
          <p:cNvSpPr/>
          <p:nvPr/>
        </p:nvSpPr>
        <p:spPr>
          <a:xfrm>
            <a:off x="728520" y="5640643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: пятиугольник 32">
            <a:extLst>
              <a:ext uri="{FF2B5EF4-FFF2-40B4-BE49-F238E27FC236}">
                <a16:creationId xmlns:a16="http://schemas.microsoft.com/office/drawing/2014/main" id="{215AB0B5-9E81-4C2A-5644-473461AB19E2}"/>
              </a:ext>
            </a:extLst>
          </p:cNvPr>
          <p:cNvSpPr/>
          <p:nvPr/>
        </p:nvSpPr>
        <p:spPr>
          <a:xfrm>
            <a:off x="718271" y="5914772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: пятиугольник 33">
            <a:extLst>
              <a:ext uri="{FF2B5EF4-FFF2-40B4-BE49-F238E27FC236}">
                <a16:creationId xmlns:a16="http://schemas.microsoft.com/office/drawing/2014/main" id="{002241BA-80A5-0D8A-F2D6-DBAB0B4F155A}"/>
              </a:ext>
            </a:extLst>
          </p:cNvPr>
          <p:cNvSpPr/>
          <p:nvPr/>
        </p:nvSpPr>
        <p:spPr>
          <a:xfrm>
            <a:off x="728520" y="6205025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492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FF074516-E793-4BB3-9714-16F3FD259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1" y="459897"/>
            <a:ext cx="8240486" cy="46037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700" b="1" dirty="0">
                <a:solidFill>
                  <a:srgbClr val="E74B36"/>
                </a:solidFill>
              </a:rPr>
              <a:t>Физические лица</a:t>
            </a:r>
            <a:r>
              <a:rPr lang="ru-RU" sz="2700" b="1" dirty="0"/>
              <a:t>, </a:t>
            </a:r>
            <a:r>
              <a:rPr lang="ru-RU" dirty="0"/>
              <a:t>находящиеся</a:t>
            </a:r>
            <a:r>
              <a:rPr lang="ru-RU" sz="2700" b="1" dirty="0"/>
              <a:t> </a:t>
            </a:r>
            <a:r>
              <a:rPr lang="ru-RU" sz="2700" b="1" dirty="0">
                <a:solidFill>
                  <a:srgbClr val="E74B36"/>
                </a:solidFill>
              </a:rPr>
              <a:t>в тяжелой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700" b="1" dirty="0">
                <a:solidFill>
                  <a:srgbClr val="E74B36"/>
                </a:solidFill>
              </a:rPr>
              <a:t> </a:t>
            </a:r>
            <a:r>
              <a:rPr lang="ru-RU" dirty="0"/>
              <a:t>жизненной </a:t>
            </a:r>
            <a:r>
              <a:rPr lang="ru-RU" sz="2700" b="1" dirty="0">
                <a:solidFill>
                  <a:srgbClr val="E74B36"/>
                </a:solidFill>
              </a:rPr>
              <a:t>ситуации</a:t>
            </a:r>
            <a:endParaRPr lang="ru-RU" sz="2600" dirty="0">
              <a:solidFill>
                <a:srgbClr val="E74B36"/>
              </a:solidFill>
            </a:endParaRPr>
          </a:p>
          <a:p>
            <a:endParaRPr lang="ru-RU" sz="2700" dirty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1D11D0E7-F16D-4639-BAF1-9423F7DAACD2}"/>
              </a:ext>
            </a:extLst>
          </p:cNvPr>
          <p:cNvSpPr/>
          <p:nvPr/>
        </p:nvSpPr>
        <p:spPr>
          <a:xfrm>
            <a:off x="405818" y="1520926"/>
            <a:ext cx="5191928" cy="21715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9AA78CE1-69FA-4637-B7BC-68F7CA39B12E}"/>
              </a:ext>
            </a:extLst>
          </p:cNvPr>
          <p:cNvSpPr/>
          <p:nvPr/>
        </p:nvSpPr>
        <p:spPr>
          <a:xfrm>
            <a:off x="405818" y="4363451"/>
            <a:ext cx="10736822" cy="22755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864C7B-9368-49C6-811B-9C44130D1F66}"/>
              </a:ext>
            </a:extLst>
          </p:cNvPr>
          <p:cNvSpPr txBox="1"/>
          <p:nvPr/>
        </p:nvSpPr>
        <p:spPr>
          <a:xfrm>
            <a:off x="3390553" y="4483172"/>
            <a:ext cx="3552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74B36"/>
                </a:solidFill>
                <a:latin typeface="Circe Extra Bold" panose="020B0802020203020203" pitchFamily="34" charset="-52"/>
              </a:rPr>
              <a:t>НЕОБХОДИМЫЕ ДОКУМЕНТЫ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AE9C0B-F552-9303-B20F-6CE6FEBC1BE9}"/>
              </a:ext>
            </a:extLst>
          </p:cNvPr>
          <p:cNvSpPr txBox="1"/>
          <p:nvPr/>
        </p:nvSpPr>
        <p:spPr>
          <a:xfrm>
            <a:off x="304800" y="1592338"/>
            <a:ext cx="5676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5E3427"/>
                </a:solidFill>
                <a:latin typeface="Circe Bold" panose="020B0602020203020203" pitchFamily="34" charset="-52"/>
              </a:rPr>
              <a:t>Социальный контракт на осуществление </a:t>
            </a:r>
            <a:r>
              <a:rPr lang="ru-RU" sz="1600" b="1" dirty="0">
                <a:solidFill>
                  <a:srgbClr val="E74B36"/>
                </a:solidFill>
                <a:latin typeface="Circe Extra Bold" panose="020B0802020203020203" pitchFamily="34" charset="-52"/>
              </a:rPr>
              <a:t>предпринимательской деятельности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DC5D94C-5883-9B24-96A6-4FDA9B51C5A4}"/>
              </a:ext>
            </a:extLst>
          </p:cNvPr>
          <p:cNvSpPr/>
          <p:nvPr/>
        </p:nvSpPr>
        <p:spPr>
          <a:xfrm>
            <a:off x="5986186" y="1519815"/>
            <a:ext cx="5071500" cy="21715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601BC4-1C50-7C3D-03F9-C3EC920BFFCA}"/>
              </a:ext>
            </a:extLst>
          </p:cNvPr>
          <p:cNvSpPr txBox="1"/>
          <p:nvPr/>
        </p:nvSpPr>
        <p:spPr>
          <a:xfrm>
            <a:off x="5408057" y="1635219"/>
            <a:ext cx="5676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5E3427"/>
                </a:solidFill>
                <a:latin typeface="Circe Bold" panose="020B0602020203020203" pitchFamily="34" charset="-52"/>
              </a:rPr>
              <a:t>Социальный контракт на ведение</a:t>
            </a:r>
            <a:r>
              <a:rPr lang="ru-RU" sz="16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 </a:t>
            </a:r>
            <a:r>
              <a:rPr lang="ru-RU" sz="1600" b="1" dirty="0">
                <a:solidFill>
                  <a:srgbClr val="E74B36"/>
                </a:solidFill>
                <a:latin typeface="Circe Extra Bold" panose="020B0802020203020203" pitchFamily="34" charset="-52"/>
              </a:rPr>
              <a:t>личного </a:t>
            </a:r>
          </a:p>
          <a:p>
            <a:pPr algn="ctr"/>
            <a:r>
              <a:rPr lang="ru-RU" sz="1600" b="1" dirty="0">
                <a:solidFill>
                  <a:srgbClr val="E74B36"/>
                </a:solidFill>
                <a:latin typeface="Circe Extra Bold" panose="020B0802020203020203" pitchFamily="34" charset="-52"/>
              </a:rPr>
              <a:t>подсобного хозяйства</a:t>
            </a:r>
          </a:p>
        </p:txBody>
      </p:sp>
      <p:sp>
        <p:nvSpPr>
          <p:cNvPr id="9" name="Стрелка: пятиугольник 8">
            <a:extLst>
              <a:ext uri="{FF2B5EF4-FFF2-40B4-BE49-F238E27FC236}">
                <a16:creationId xmlns:a16="http://schemas.microsoft.com/office/drawing/2014/main" id="{1AE097C7-5C62-9231-C745-2AD8202E9E6F}"/>
              </a:ext>
            </a:extLst>
          </p:cNvPr>
          <p:cNvSpPr/>
          <p:nvPr/>
        </p:nvSpPr>
        <p:spPr>
          <a:xfrm>
            <a:off x="1543444" y="2361788"/>
            <a:ext cx="72000" cy="72000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6C9CFA-9B87-2108-6D61-49361BA38C95}"/>
              </a:ext>
            </a:extLst>
          </p:cNvPr>
          <p:cNvSpPr txBox="1"/>
          <p:nvPr/>
        </p:nvSpPr>
        <p:spPr>
          <a:xfrm>
            <a:off x="1650883" y="2274398"/>
            <a:ext cx="3757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до 350 000 руб. на осуществление предпринимательской деятельности</a:t>
            </a:r>
          </a:p>
          <a:p>
            <a:endParaRPr lang="ru-RU" sz="1400" dirty="0">
              <a:solidFill>
                <a:srgbClr val="5E3427"/>
              </a:solidFill>
              <a:latin typeface="Circe" panose="020B0502020203020203" pitchFamily="34" charset="-52"/>
            </a:endParaRPr>
          </a:p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до 30 000 руб. на обучение</a:t>
            </a:r>
          </a:p>
        </p:txBody>
      </p:sp>
      <p:sp>
        <p:nvSpPr>
          <p:cNvPr id="11" name="Стрелка: пятиугольник 10">
            <a:extLst>
              <a:ext uri="{FF2B5EF4-FFF2-40B4-BE49-F238E27FC236}">
                <a16:creationId xmlns:a16="http://schemas.microsoft.com/office/drawing/2014/main" id="{04EAC50F-D0DB-B11D-3FB6-55A81B0A994F}"/>
              </a:ext>
            </a:extLst>
          </p:cNvPr>
          <p:cNvSpPr/>
          <p:nvPr/>
        </p:nvSpPr>
        <p:spPr>
          <a:xfrm>
            <a:off x="1543444" y="3017660"/>
            <a:ext cx="72000" cy="72000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3A7F39-5433-0BF0-8202-BDB4D588B62E}"/>
              </a:ext>
            </a:extLst>
          </p:cNvPr>
          <p:cNvSpPr txBox="1"/>
          <p:nvPr/>
        </p:nvSpPr>
        <p:spPr>
          <a:xfrm>
            <a:off x="7124989" y="2332320"/>
            <a:ext cx="34161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до 200 000 руб. на ведение подсобного хозяйства</a:t>
            </a:r>
          </a:p>
          <a:p>
            <a:endParaRPr lang="ru-RU" sz="1400" dirty="0">
              <a:solidFill>
                <a:srgbClr val="5E3427"/>
              </a:solidFill>
              <a:latin typeface="Circe Bold" panose="020B0604020202020204" charset="-52"/>
            </a:endParaRPr>
          </a:p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до 30 000 руб. на обучение</a:t>
            </a:r>
          </a:p>
        </p:txBody>
      </p:sp>
      <p:sp>
        <p:nvSpPr>
          <p:cNvPr id="13" name="Стрелка: пятиугольник 12">
            <a:extLst>
              <a:ext uri="{FF2B5EF4-FFF2-40B4-BE49-F238E27FC236}">
                <a16:creationId xmlns:a16="http://schemas.microsoft.com/office/drawing/2014/main" id="{BA62E488-CDF4-3AEC-F8CF-00478645D07A}"/>
              </a:ext>
            </a:extLst>
          </p:cNvPr>
          <p:cNvSpPr/>
          <p:nvPr/>
        </p:nvSpPr>
        <p:spPr>
          <a:xfrm>
            <a:off x="6836989" y="2413992"/>
            <a:ext cx="72000" cy="72000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пятиугольник 13">
            <a:extLst>
              <a:ext uri="{FF2B5EF4-FFF2-40B4-BE49-F238E27FC236}">
                <a16:creationId xmlns:a16="http://schemas.microsoft.com/office/drawing/2014/main" id="{CC01B8AA-4CB6-FA5D-FFC1-4B3301246994}"/>
              </a:ext>
            </a:extLst>
          </p:cNvPr>
          <p:cNvSpPr/>
          <p:nvPr/>
        </p:nvSpPr>
        <p:spPr>
          <a:xfrm>
            <a:off x="6830828" y="3063569"/>
            <a:ext cx="72000" cy="72000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CAF9D7B-7A33-650A-F3EF-561B077F130B}"/>
              </a:ext>
            </a:extLst>
          </p:cNvPr>
          <p:cNvSpPr/>
          <p:nvPr/>
        </p:nvSpPr>
        <p:spPr>
          <a:xfrm>
            <a:off x="583231" y="4766949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FFFF"/>
                </a:solidFill>
                <a:latin typeface="Circe Bold" panose="020B0602020203020203" pitchFamily="34" charset="-52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BDB3A0-F685-AD7C-4A82-D9876BCFAD5D}"/>
              </a:ext>
            </a:extLst>
          </p:cNvPr>
          <p:cNvSpPr txBox="1"/>
          <p:nvPr/>
        </p:nvSpPr>
        <p:spPr>
          <a:xfrm>
            <a:off x="1097251" y="4856596"/>
            <a:ext cx="355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УДОСТОВЕРЕНИЕ ЛИЧНОСТИ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D306BE-96C5-1CC1-897C-3F704C8C624F}"/>
              </a:ext>
            </a:extLst>
          </p:cNvPr>
          <p:cNvSpPr txBox="1"/>
          <p:nvPr/>
        </p:nvSpPr>
        <p:spPr>
          <a:xfrm>
            <a:off x="7538309" y="5799554"/>
            <a:ext cx="3514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СПРАВКИ О ДОХОДАХ И ВСЕХ ЧЛЕНОВ СЕМЬИ ЗА ПОСЛЕДНИЕ 3 МЕСЯЦА, ПРЕДШЕСТВУЮЩИЕ МЕСЯЦУ ПОДАЧИ ЗАЯВЛЕНИЯ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408B94-19EC-33AC-8C88-8B29AD9FA606}"/>
              </a:ext>
            </a:extLst>
          </p:cNvPr>
          <p:cNvSpPr txBox="1"/>
          <p:nvPr/>
        </p:nvSpPr>
        <p:spPr>
          <a:xfrm>
            <a:off x="7555749" y="5299233"/>
            <a:ext cx="465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ДОКУМЕНТЫ О ЛИЦАХ, ПРОЖИВАЮЩИХ С ЗАЯВИТЕЛЯМИ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5F6B07-8342-04BF-0E13-7E6A327E628A}"/>
              </a:ext>
            </a:extLst>
          </p:cNvPr>
          <p:cNvSpPr txBox="1"/>
          <p:nvPr/>
        </p:nvSpPr>
        <p:spPr>
          <a:xfrm>
            <a:off x="7590093" y="4853885"/>
            <a:ext cx="355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ЗАЯВЛЕНИЕ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2D31F5-85FA-A0D7-1526-896E2648F747}"/>
              </a:ext>
            </a:extLst>
          </p:cNvPr>
          <p:cNvSpPr txBox="1"/>
          <p:nvPr/>
        </p:nvSpPr>
        <p:spPr>
          <a:xfrm>
            <a:off x="1097250" y="5909393"/>
            <a:ext cx="355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БИЗНЕС-ПЛАН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990E47-4FBA-C0A4-7291-4299E22AD1A4}"/>
              </a:ext>
            </a:extLst>
          </p:cNvPr>
          <p:cNvSpPr txBox="1"/>
          <p:nvPr/>
        </p:nvSpPr>
        <p:spPr>
          <a:xfrm>
            <a:off x="1097251" y="5413472"/>
            <a:ext cx="355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СНИЛС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FFADF3F-272B-A9E6-F31E-452E043EB387}"/>
              </a:ext>
            </a:extLst>
          </p:cNvPr>
          <p:cNvSpPr/>
          <p:nvPr/>
        </p:nvSpPr>
        <p:spPr>
          <a:xfrm>
            <a:off x="583231" y="5310408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FFFF"/>
                </a:solidFill>
                <a:latin typeface="Circe Bold" panose="020B0602020203020203" pitchFamily="34" charset="-52"/>
              </a:rPr>
              <a:t>2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73562CF-4508-5A73-2FF3-4822DF7AF0CE}"/>
              </a:ext>
            </a:extLst>
          </p:cNvPr>
          <p:cNvSpPr/>
          <p:nvPr/>
        </p:nvSpPr>
        <p:spPr>
          <a:xfrm>
            <a:off x="583231" y="5857862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3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574C7A5-F52C-C5F6-89FE-87923E5B0BE9}"/>
              </a:ext>
            </a:extLst>
          </p:cNvPr>
          <p:cNvSpPr/>
          <p:nvPr/>
        </p:nvSpPr>
        <p:spPr>
          <a:xfrm>
            <a:off x="6932247" y="4765049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4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DA4C763-2F31-68D9-E928-ED580F89C645}"/>
              </a:ext>
            </a:extLst>
          </p:cNvPr>
          <p:cNvSpPr/>
          <p:nvPr/>
        </p:nvSpPr>
        <p:spPr>
          <a:xfrm>
            <a:off x="6943100" y="5313142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5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10AE61A-F70D-775A-D872-C8397F212860}"/>
              </a:ext>
            </a:extLst>
          </p:cNvPr>
          <p:cNvSpPr/>
          <p:nvPr/>
        </p:nvSpPr>
        <p:spPr>
          <a:xfrm>
            <a:off x="6943238" y="5857860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3155C2-98FD-A54C-BF0C-B002BE638E60}"/>
              </a:ext>
            </a:extLst>
          </p:cNvPr>
          <p:cNvSpPr txBox="1"/>
          <p:nvPr/>
        </p:nvSpPr>
        <p:spPr>
          <a:xfrm>
            <a:off x="792129" y="3899460"/>
            <a:ext cx="10350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МАКСМАЛЬНЫЙ СРОК, НА КОТОРЫЙ ЗАКЛЮЧАЕТСЯ КОНТРАКТ -  НЕ БОЛЕЕ  12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1731503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">
            <a:extLst>
              <a:ext uri="{FF2B5EF4-FFF2-40B4-BE49-F238E27FC236}">
                <a16:creationId xmlns:a16="http://schemas.microsoft.com/office/drawing/2014/main" id="{91FA344D-AEF8-7516-A3E2-9CFFDA9896E7}"/>
              </a:ext>
            </a:extLst>
          </p:cNvPr>
          <p:cNvSpPr txBox="1">
            <a:spLocks/>
          </p:cNvSpPr>
          <p:nvPr/>
        </p:nvSpPr>
        <p:spPr>
          <a:xfrm>
            <a:off x="234591" y="411105"/>
            <a:ext cx="9778482" cy="46037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ctr">
              <a:lnSpc>
                <a:spcPts val="2810"/>
              </a:lnSpc>
              <a:spcBef>
                <a:spcPts val="455"/>
              </a:spcBef>
            </a:pPr>
            <a:r>
              <a:rPr lang="ru-RU" sz="2400" b="1" dirty="0">
                <a:latin typeface="Calibri"/>
                <a:cs typeface="Calibri"/>
              </a:rPr>
              <a:t>СОЦИАЛЬНОЕ ПРЕДПРИНИМАТЕЛЬСТВО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57EAD1-7262-FF8C-9BC6-FC3E96A0404E}"/>
              </a:ext>
            </a:extLst>
          </p:cNvPr>
          <p:cNvSpPr/>
          <p:nvPr/>
        </p:nvSpPr>
        <p:spPr>
          <a:xfrm>
            <a:off x="778871" y="952829"/>
            <a:ext cx="92342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это новаторская предпринимательская деятельность направленная на решение или смягчение </a:t>
            </a:r>
            <a:r>
              <a:rPr lang="ru-RU" sz="1600" dirty="0">
                <a:solidFill>
                  <a:srgbClr val="E74B36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социальных проблем в обществе</a:t>
            </a:r>
            <a:r>
              <a:rPr lang="ru-RU" sz="1600" dirty="0">
                <a:solidFill>
                  <a:prstClr val="black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780B0EB6-556E-E6D1-FDD5-156EAD6190AA}"/>
              </a:ext>
            </a:extLst>
          </p:cNvPr>
          <p:cNvSpPr/>
          <p:nvPr/>
        </p:nvSpPr>
        <p:spPr>
          <a:xfrm>
            <a:off x="678859" y="1086550"/>
            <a:ext cx="100013" cy="100013"/>
          </a:xfrm>
          <a:prstGeom prst="ellipse">
            <a:avLst/>
          </a:prstGeom>
          <a:solidFill>
            <a:srgbClr val="ED5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5B35858-533A-0511-5196-F35237E9AAD7}"/>
              </a:ext>
            </a:extLst>
          </p:cNvPr>
          <p:cNvSpPr/>
          <p:nvPr/>
        </p:nvSpPr>
        <p:spPr>
          <a:xfrm>
            <a:off x="778871" y="1606858"/>
            <a:ext cx="101493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это новый сектор экономики, находящийся на </a:t>
            </a:r>
            <a:r>
              <a:rPr lang="ru-RU" sz="1600" dirty="0">
                <a:solidFill>
                  <a:srgbClr val="E74B36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стыке коммерческого и некоммерческого </a:t>
            </a:r>
            <a:r>
              <a:rPr lang="ru-RU" sz="1600" dirty="0">
                <a:solidFill>
                  <a:prstClr val="black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секторов.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58E459AB-C825-05DE-F475-A4FA889FAD09}"/>
              </a:ext>
            </a:extLst>
          </p:cNvPr>
          <p:cNvSpPr/>
          <p:nvPr/>
        </p:nvSpPr>
        <p:spPr>
          <a:xfrm>
            <a:off x="678859" y="1740579"/>
            <a:ext cx="100013" cy="100013"/>
          </a:xfrm>
          <a:prstGeom prst="ellipse">
            <a:avLst/>
          </a:prstGeom>
          <a:solidFill>
            <a:srgbClr val="ED5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2F550D-F429-8597-F696-077BB78A0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09" y="2191633"/>
            <a:ext cx="10020987" cy="450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32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07980" y="277368"/>
            <a:ext cx="1312164" cy="605027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713087" y="1902873"/>
            <a:ext cx="193132" cy="193566"/>
            <a:chOff x="2845307" y="5138928"/>
            <a:chExt cx="294640" cy="294640"/>
          </a:xfrm>
        </p:grpSpPr>
        <p:sp>
          <p:nvSpPr>
            <p:cNvPr id="10" name="object 10"/>
            <p:cNvSpPr/>
            <p:nvPr/>
          </p:nvSpPr>
          <p:spPr>
            <a:xfrm>
              <a:off x="2862833" y="515645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129540" y="0"/>
                  </a:moveTo>
                  <a:lnTo>
                    <a:pt x="79134" y="10185"/>
                  </a:lnTo>
                  <a:lnTo>
                    <a:pt x="37957" y="37957"/>
                  </a:lnTo>
                  <a:lnTo>
                    <a:pt x="10185" y="79134"/>
                  </a:lnTo>
                  <a:lnTo>
                    <a:pt x="0" y="129540"/>
                  </a:lnTo>
                  <a:lnTo>
                    <a:pt x="10185" y="179945"/>
                  </a:lnTo>
                  <a:lnTo>
                    <a:pt x="37957" y="221122"/>
                  </a:lnTo>
                  <a:lnTo>
                    <a:pt x="79134" y="248894"/>
                  </a:lnTo>
                  <a:lnTo>
                    <a:pt x="129540" y="259080"/>
                  </a:lnTo>
                  <a:lnTo>
                    <a:pt x="179945" y="248894"/>
                  </a:lnTo>
                  <a:lnTo>
                    <a:pt x="221122" y="221122"/>
                  </a:lnTo>
                  <a:lnTo>
                    <a:pt x="248894" y="179945"/>
                  </a:lnTo>
                  <a:lnTo>
                    <a:pt x="259080" y="129540"/>
                  </a:lnTo>
                  <a:lnTo>
                    <a:pt x="248894" y="79134"/>
                  </a:lnTo>
                  <a:lnTo>
                    <a:pt x="221122" y="37957"/>
                  </a:lnTo>
                  <a:lnTo>
                    <a:pt x="179945" y="10185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EC5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862833" y="515645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0" y="129540"/>
                  </a:moveTo>
                  <a:lnTo>
                    <a:pt x="10185" y="79134"/>
                  </a:lnTo>
                  <a:lnTo>
                    <a:pt x="37957" y="37957"/>
                  </a:lnTo>
                  <a:lnTo>
                    <a:pt x="79134" y="10185"/>
                  </a:lnTo>
                  <a:lnTo>
                    <a:pt x="129540" y="0"/>
                  </a:lnTo>
                  <a:lnTo>
                    <a:pt x="179945" y="10185"/>
                  </a:lnTo>
                  <a:lnTo>
                    <a:pt x="221122" y="37957"/>
                  </a:lnTo>
                  <a:lnTo>
                    <a:pt x="248894" y="79134"/>
                  </a:lnTo>
                  <a:lnTo>
                    <a:pt x="259080" y="129540"/>
                  </a:lnTo>
                  <a:lnTo>
                    <a:pt x="248894" y="179945"/>
                  </a:lnTo>
                  <a:lnTo>
                    <a:pt x="221122" y="221122"/>
                  </a:lnTo>
                  <a:lnTo>
                    <a:pt x="179945" y="248894"/>
                  </a:lnTo>
                  <a:lnTo>
                    <a:pt x="129540" y="259080"/>
                  </a:lnTo>
                  <a:lnTo>
                    <a:pt x="79134" y="248894"/>
                  </a:lnTo>
                  <a:lnTo>
                    <a:pt x="37957" y="221122"/>
                  </a:lnTo>
                  <a:lnTo>
                    <a:pt x="10185" y="179945"/>
                  </a:lnTo>
                  <a:lnTo>
                    <a:pt x="0" y="129540"/>
                  </a:lnTo>
                  <a:close/>
                </a:path>
              </a:pathLst>
            </a:custGeom>
            <a:ln w="350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05857" y="1048107"/>
            <a:ext cx="10417937" cy="1532343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ct val="150000"/>
              </a:lnSpc>
            </a:pPr>
            <a:r>
              <a:rPr sz="1500" b="1" spc="-95" dirty="0">
                <a:solidFill>
                  <a:srgbClr val="0070C0"/>
                </a:solidFill>
                <a:latin typeface="Arial"/>
                <a:cs typeface="Arial"/>
              </a:rPr>
              <a:t>Общества</a:t>
            </a:r>
            <a:r>
              <a:rPr sz="1500" b="1" spc="-9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070C0"/>
                </a:solidFill>
                <a:latin typeface="Arial"/>
                <a:cs typeface="Arial"/>
              </a:rPr>
              <a:t>с</a:t>
            </a:r>
            <a:r>
              <a:rPr sz="1500" b="1" spc="-9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0070C0"/>
                </a:solidFill>
                <a:latin typeface="Arial"/>
                <a:cs typeface="Arial"/>
              </a:rPr>
              <a:t>ограниченной</a:t>
            </a:r>
            <a:r>
              <a:rPr sz="1500" b="1" spc="-9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-55" dirty="0">
                <a:solidFill>
                  <a:srgbClr val="0070C0"/>
                </a:solidFill>
                <a:latin typeface="Arial"/>
                <a:cs typeface="Arial"/>
              </a:rPr>
              <a:t>ответственностью</a:t>
            </a:r>
            <a:r>
              <a:rPr sz="1500" b="1" spc="-12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160" dirty="0">
                <a:solidFill>
                  <a:srgbClr val="0070C0"/>
                </a:solidFill>
                <a:latin typeface="Arial"/>
                <a:cs typeface="Arial"/>
              </a:rPr>
              <a:t>(</a:t>
            </a:r>
            <a:r>
              <a:rPr b="1" spc="160" dirty="0">
                <a:solidFill>
                  <a:srgbClr val="0070C0"/>
                </a:solidFill>
                <a:latin typeface="Calibri"/>
                <a:cs typeface="Calibri"/>
              </a:rPr>
              <a:t>ООО</a:t>
            </a:r>
            <a:r>
              <a:rPr sz="1500" b="1" spc="160" dirty="0">
                <a:solidFill>
                  <a:srgbClr val="0070C0"/>
                </a:solidFill>
                <a:latin typeface="Arial"/>
                <a:cs typeface="Arial"/>
              </a:rPr>
              <a:t>)</a:t>
            </a:r>
            <a:r>
              <a:rPr sz="1500" b="1" spc="-1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-50" dirty="0">
                <a:solidFill>
                  <a:srgbClr val="0070C0"/>
                </a:solidFill>
                <a:latin typeface="Arial"/>
                <a:cs typeface="Arial"/>
              </a:rPr>
              <a:t>и </a:t>
            </a:r>
            <a:r>
              <a:rPr sz="1500" b="1" spc="-90" dirty="0">
                <a:solidFill>
                  <a:srgbClr val="0070C0"/>
                </a:solidFill>
                <a:latin typeface="Arial"/>
                <a:cs typeface="Arial"/>
              </a:rPr>
              <a:t>индивидуальные</a:t>
            </a:r>
            <a:r>
              <a:rPr sz="1500" b="1" spc="-10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-55" dirty="0">
                <a:solidFill>
                  <a:srgbClr val="0070C0"/>
                </a:solidFill>
                <a:latin typeface="Arial"/>
                <a:cs typeface="Arial"/>
              </a:rPr>
              <a:t>предприниматели</a:t>
            </a:r>
            <a:r>
              <a:rPr sz="1500" b="1" spc="-7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114" dirty="0">
                <a:solidFill>
                  <a:srgbClr val="0070C0"/>
                </a:solidFill>
                <a:latin typeface="Arial"/>
                <a:cs typeface="Arial"/>
              </a:rPr>
              <a:t>(</a:t>
            </a:r>
            <a:r>
              <a:rPr b="1" spc="114" dirty="0">
                <a:solidFill>
                  <a:srgbClr val="0070C0"/>
                </a:solidFill>
                <a:latin typeface="Calibri"/>
                <a:cs typeface="Calibri"/>
              </a:rPr>
              <a:t>ИП</a:t>
            </a:r>
            <a:r>
              <a:rPr sz="1500" b="1" spc="114" dirty="0">
                <a:solidFill>
                  <a:srgbClr val="0070C0"/>
                </a:solidFill>
                <a:latin typeface="Arial"/>
                <a:cs typeface="Arial"/>
              </a:rPr>
              <a:t>)</a:t>
            </a:r>
            <a:r>
              <a:rPr sz="1500" b="1" spc="-10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50" dirty="0">
                <a:solidFill>
                  <a:srgbClr val="0070C0"/>
                </a:solidFill>
                <a:latin typeface="Arial"/>
                <a:cs typeface="Arial"/>
              </a:rPr>
              <a:t>:</a:t>
            </a:r>
            <a:endParaRPr sz="1500" b="1" dirty="0">
              <a:solidFill>
                <a:srgbClr val="0070C0"/>
              </a:solidFill>
              <a:latin typeface="Arial"/>
              <a:cs typeface="Arial"/>
            </a:endParaRPr>
          </a:p>
          <a:p>
            <a:pPr marL="180000">
              <a:lnSpc>
                <a:spcPct val="150000"/>
              </a:lnSpc>
            </a:pPr>
            <a:r>
              <a:rPr sz="1600" spc="-55" dirty="0">
                <a:solidFill>
                  <a:srgbClr val="5E3427"/>
                </a:solidFill>
                <a:latin typeface="Arial"/>
                <a:cs typeface="Arial"/>
              </a:rPr>
              <a:t>включённые</a:t>
            </a:r>
            <a:r>
              <a:rPr sz="1600" spc="-8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95" dirty="0">
                <a:solidFill>
                  <a:srgbClr val="5E3427"/>
                </a:solidFill>
                <a:latin typeface="Arial"/>
                <a:cs typeface="Arial"/>
              </a:rPr>
              <a:t>в</a:t>
            </a:r>
            <a:r>
              <a:rPr sz="1600" spc="-105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lang="ru-RU" sz="1600" spc="-90" dirty="0">
                <a:solidFill>
                  <a:srgbClr val="5E3427"/>
                </a:solidFill>
                <a:latin typeface="Arial"/>
                <a:cs typeface="Arial"/>
              </a:rPr>
              <a:t>Единый </a:t>
            </a:r>
            <a:r>
              <a:rPr lang="ru-RU" sz="1600" spc="-60" dirty="0">
                <a:solidFill>
                  <a:srgbClr val="5E3427"/>
                </a:solidFill>
                <a:latin typeface="Arial"/>
                <a:cs typeface="Arial"/>
              </a:rPr>
              <a:t>реестр</a:t>
            </a:r>
            <a:r>
              <a:rPr sz="1600" spc="-10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lang="ru-RU" sz="1600" spc="-100" dirty="0">
                <a:solidFill>
                  <a:srgbClr val="5E3427"/>
                </a:solidFill>
                <a:latin typeface="Arial"/>
                <a:cs typeface="Arial"/>
              </a:rPr>
              <a:t>субъектов малого</a:t>
            </a:r>
            <a:r>
              <a:rPr sz="1600" spc="-12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E3427"/>
                </a:solidFill>
                <a:latin typeface="Arial"/>
                <a:cs typeface="Arial"/>
              </a:rPr>
              <a:t>и</a:t>
            </a:r>
            <a:r>
              <a:rPr sz="1600" spc="-13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5E3427"/>
                </a:solidFill>
                <a:latin typeface="Arial"/>
                <a:cs typeface="Arial"/>
              </a:rPr>
              <a:t>среднего</a:t>
            </a:r>
            <a:r>
              <a:rPr sz="1600" spc="-11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5E3427"/>
                </a:solidFill>
                <a:latin typeface="Arial"/>
                <a:cs typeface="Arial"/>
              </a:rPr>
              <a:t>предпринимательства,</a:t>
            </a:r>
            <a:endParaRPr sz="1600" dirty="0">
              <a:solidFill>
                <a:srgbClr val="5E3427"/>
              </a:solidFill>
              <a:latin typeface="Arial"/>
              <a:cs typeface="Arial"/>
            </a:endParaRPr>
          </a:p>
          <a:p>
            <a:pPr marL="180000" marR="2115185">
              <a:lnSpc>
                <a:spcPct val="150000"/>
              </a:lnSpc>
            </a:pPr>
            <a:r>
              <a:rPr sz="1600" spc="-85" dirty="0">
                <a:solidFill>
                  <a:srgbClr val="5E3427"/>
                </a:solidFill>
                <a:latin typeface="Arial"/>
                <a:cs typeface="Arial"/>
              </a:rPr>
              <a:t>имеющие</a:t>
            </a:r>
            <a:r>
              <a:rPr sz="1600" spc="-114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45" dirty="0">
                <a:solidFill>
                  <a:srgbClr val="5E3427"/>
                </a:solidFill>
                <a:latin typeface="Arial"/>
                <a:cs typeface="Arial"/>
              </a:rPr>
              <a:t>доход</a:t>
            </a:r>
            <a:r>
              <a:rPr sz="1600" spc="-145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55" dirty="0">
                <a:solidFill>
                  <a:srgbClr val="5E3427"/>
                </a:solidFill>
                <a:latin typeface="Arial"/>
                <a:cs typeface="Arial"/>
              </a:rPr>
              <a:t>до</a:t>
            </a:r>
            <a:r>
              <a:rPr sz="1600" spc="-135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90" dirty="0">
                <a:solidFill>
                  <a:srgbClr val="5E3427"/>
                </a:solidFill>
                <a:latin typeface="Arial"/>
                <a:cs typeface="Arial"/>
              </a:rPr>
              <a:t>2</a:t>
            </a:r>
            <a:r>
              <a:rPr sz="1600" spc="-120" dirty="0">
                <a:solidFill>
                  <a:srgbClr val="5E3427"/>
                </a:solidFill>
                <a:latin typeface="Arial"/>
                <a:cs typeface="Arial"/>
              </a:rPr>
              <a:t> млрд. </a:t>
            </a:r>
            <a:r>
              <a:rPr sz="1600" spc="-45" dirty="0">
                <a:solidFill>
                  <a:srgbClr val="5E3427"/>
                </a:solidFill>
                <a:latin typeface="Arial"/>
                <a:cs typeface="Arial"/>
              </a:rPr>
              <a:t>руб., </a:t>
            </a:r>
            <a:endParaRPr lang="ru-RU" sz="1600" spc="-45" dirty="0">
              <a:solidFill>
                <a:srgbClr val="5E3427"/>
              </a:solidFill>
              <a:latin typeface="Arial"/>
              <a:cs typeface="Arial"/>
            </a:endParaRPr>
          </a:p>
          <a:p>
            <a:pPr marL="180000" marR="2115185">
              <a:lnSpc>
                <a:spcPct val="150000"/>
              </a:lnSpc>
            </a:pPr>
            <a:r>
              <a:rPr lang="ru-RU" sz="1600" dirty="0">
                <a:solidFill>
                  <a:srgbClr val="5E3427"/>
                </a:solidFill>
                <a:latin typeface="Arial"/>
                <a:cs typeface="Arial"/>
              </a:rPr>
              <a:t>количество </a:t>
            </a:r>
            <a:r>
              <a:rPr sz="1600" spc="-10" dirty="0">
                <a:solidFill>
                  <a:srgbClr val="5E3427"/>
                </a:solidFill>
                <a:latin typeface="Arial"/>
                <a:cs typeface="Arial"/>
              </a:rPr>
              <a:t>сотрудников</a:t>
            </a:r>
            <a:r>
              <a:rPr sz="1600" spc="-10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lang="ru-RU" sz="1600" spc="-100" dirty="0">
                <a:solidFill>
                  <a:srgbClr val="5E3427"/>
                </a:solidFill>
                <a:latin typeface="Arial"/>
                <a:cs typeface="Arial"/>
              </a:rPr>
              <a:t>д</a:t>
            </a:r>
            <a:r>
              <a:rPr sz="1600" spc="-60" dirty="0">
                <a:solidFill>
                  <a:srgbClr val="5E3427"/>
                </a:solidFill>
                <a:latin typeface="Arial"/>
                <a:cs typeface="Arial"/>
              </a:rPr>
              <a:t>о</a:t>
            </a:r>
            <a:r>
              <a:rPr sz="1600" spc="-85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60" dirty="0">
                <a:solidFill>
                  <a:srgbClr val="5E3427"/>
                </a:solidFill>
                <a:latin typeface="Arial"/>
                <a:cs typeface="Arial"/>
              </a:rPr>
              <a:t>250</a:t>
            </a:r>
            <a:r>
              <a:rPr sz="1600" spc="-9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55" dirty="0">
                <a:solidFill>
                  <a:srgbClr val="5E3427"/>
                </a:solidFill>
                <a:latin typeface="Arial"/>
                <a:cs typeface="Arial"/>
              </a:rPr>
              <a:t>чел.</a:t>
            </a:r>
            <a:endParaRPr sz="1600" dirty="0">
              <a:solidFill>
                <a:srgbClr val="5E3427"/>
              </a:solidFill>
              <a:latin typeface="Arial"/>
              <a:cs typeface="Arial"/>
            </a:endParaRPr>
          </a:p>
        </p:txBody>
      </p:sp>
      <p:sp>
        <p:nvSpPr>
          <p:cNvPr id="16" name="Текст 1">
            <a:extLst>
              <a:ext uri="{FF2B5EF4-FFF2-40B4-BE49-F238E27FC236}">
                <a16:creationId xmlns:a16="http://schemas.microsoft.com/office/drawing/2014/main" id="{91FA344D-AEF8-7516-A3E2-9CFFDA9896E7}"/>
              </a:ext>
            </a:extLst>
          </p:cNvPr>
          <p:cNvSpPr txBox="1">
            <a:spLocks/>
          </p:cNvSpPr>
          <p:nvPr/>
        </p:nvSpPr>
        <p:spPr>
          <a:xfrm>
            <a:off x="1055838" y="146641"/>
            <a:ext cx="9123142" cy="94285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ctr">
              <a:lnSpc>
                <a:spcPts val="2810"/>
              </a:lnSpc>
              <a:spcBef>
                <a:spcPts val="455"/>
              </a:spcBef>
            </a:pPr>
            <a:r>
              <a:rPr lang="ru-RU" sz="2400" b="1" spc="-10" dirty="0">
                <a:solidFill>
                  <a:srgbClr val="552112"/>
                </a:solidFill>
                <a:latin typeface="Calibri"/>
                <a:cs typeface="Calibri"/>
              </a:rPr>
              <a:t>Субъект малого или среднего предпринимательства, </a:t>
            </a:r>
          </a:p>
          <a:p>
            <a:pPr marL="12700" marR="5080" algn="ctr">
              <a:lnSpc>
                <a:spcPts val="2810"/>
              </a:lnSpc>
              <a:spcBef>
                <a:spcPts val="455"/>
              </a:spcBef>
            </a:pPr>
            <a:r>
              <a:rPr lang="ru-RU" sz="2400" b="1" spc="-10" dirty="0">
                <a:solidFill>
                  <a:srgbClr val="552112"/>
                </a:solidFill>
                <a:latin typeface="Calibri"/>
                <a:cs typeface="Calibri"/>
              </a:rPr>
              <a:t>планирующий  </a:t>
            </a:r>
            <a:r>
              <a:rPr lang="ru-RU" sz="2400" b="1" spc="-10" dirty="0">
                <a:solidFill>
                  <a:srgbClr val="E74B36"/>
                </a:solidFill>
                <a:latin typeface="Calibri"/>
                <a:cs typeface="Calibri"/>
              </a:rPr>
              <a:t>социальный бизнес</a:t>
            </a:r>
            <a:endParaRPr lang="ru-RU" sz="2400" dirty="0">
              <a:solidFill>
                <a:srgbClr val="E74B36"/>
              </a:solidFill>
              <a:latin typeface="Calibri"/>
              <a:cs typeface="Calibri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999" y="3017909"/>
            <a:ext cx="5868236" cy="358385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382" y="2936194"/>
            <a:ext cx="3571450" cy="3585186"/>
          </a:xfrm>
          <a:prstGeom prst="rect">
            <a:avLst/>
          </a:prstGeom>
        </p:spPr>
      </p:pic>
      <p:grpSp>
        <p:nvGrpSpPr>
          <p:cNvPr id="2" name="object 9">
            <a:extLst>
              <a:ext uri="{FF2B5EF4-FFF2-40B4-BE49-F238E27FC236}">
                <a16:creationId xmlns:a16="http://schemas.microsoft.com/office/drawing/2014/main" id="{4EF022E5-411C-19D7-B490-C381C8BF9308}"/>
              </a:ext>
            </a:extLst>
          </p:cNvPr>
          <p:cNvGrpSpPr/>
          <p:nvPr/>
        </p:nvGrpSpPr>
        <p:grpSpPr>
          <a:xfrm>
            <a:off x="717232" y="1557104"/>
            <a:ext cx="193132" cy="193566"/>
            <a:chOff x="2845307" y="5138928"/>
            <a:chExt cx="294640" cy="294640"/>
          </a:xfrm>
        </p:grpSpPr>
        <p:sp>
          <p:nvSpPr>
            <p:cNvPr id="3" name="object 10">
              <a:extLst>
                <a:ext uri="{FF2B5EF4-FFF2-40B4-BE49-F238E27FC236}">
                  <a16:creationId xmlns:a16="http://schemas.microsoft.com/office/drawing/2014/main" id="{B505A546-3BD2-E754-C48B-4254B20DA97A}"/>
                </a:ext>
              </a:extLst>
            </p:cNvPr>
            <p:cNvSpPr/>
            <p:nvPr/>
          </p:nvSpPr>
          <p:spPr>
            <a:xfrm>
              <a:off x="2862833" y="515645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129540" y="0"/>
                  </a:moveTo>
                  <a:lnTo>
                    <a:pt x="79134" y="10185"/>
                  </a:lnTo>
                  <a:lnTo>
                    <a:pt x="37957" y="37957"/>
                  </a:lnTo>
                  <a:lnTo>
                    <a:pt x="10185" y="79134"/>
                  </a:lnTo>
                  <a:lnTo>
                    <a:pt x="0" y="129540"/>
                  </a:lnTo>
                  <a:lnTo>
                    <a:pt x="10185" y="179945"/>
                  </a:lnTo>
                  <a:lnTo>
                    <a:pt x="37957" y="221122"/>
                  </a:lnTo>
                  <a:lnTo>
                    <a:pt x="79134" y="248894"/>
                  </a:lnTo>
                  <a:lnTo>
                    <a:pt x="129540" y="259080"/>
                  </a:lnTo>
                  <a:lnTo>
                    <a:pt x="179945" y="248894"/>
                  </a:lnTo>
                  <a:lnTo>
                    <a:pt x="221122" y="221122"/>
                  </a:lnTo>
                  <a:lnTo>
                    <a:pt x="248894" y="179945"/>
                  </a:lnTo>
                  <a:lnTo>
                    <a:pt x="259080" y="129540"/>
                  </a:lnTo>
                  <a:lnTo>
                    <a:pt x="248894" y="79134"/>
                  </a:lnTo>
                  <a:lnTo>
                    <a:pt x="221122" y="37957"/>
                  </a:lnTo>
                  <a:lnTo>
                    <a:pt x="179945" y="10185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EC5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11">
              <a:extLst>
                <a:ext uri="{FF2B5EF4-FFF2-40B4-BE49-F238E27FC236}">
                  <a16:creationId xmlns:a16="http://schemas.microsoft.com/office/drawing/2014/main" id="{7E193ABC-1462-EE3A-9E34-51390F9BB590}"/>
                </a:ext>
              </a:extLst>
            </p:cNvPr>
            <p:cNvSpPr/>
            <p:nvPr/>
          </p:nvSpPr>
          <p:spPr>
            <a:xfrm>
              <a:off x="2862833" y="515645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0" y="129540"/>
                  </a:moveTo>
                  <a:lnTo>
                    <a:pt x="10185" y="79134"/>
                  </a:lnTo>
                  <a:lnTo>
                    <a:pt x="37957" y="37957"/>
                  </a:lnTo>
                  <a:lnTo>
                    <a:pt x="79134" y="10185"/>
                  </a:lnTo>
                  <a:lnTo>
                    <a:pt x="129540" y="0"/>
                  </a:lnTo>
                  <a:lnTo>
                    <a:pt x="179945" y="10185"/>
                  </a:lnTo>
                  <a:lnTo>
                    <a:pt x="221122" y="37957"/>
                  </a:lnTo>
                  <a:lnTo>
                    <a:pt x="248894" y="79134"/>
                  </a:lnTo>
                  <a:lnTo>
                    <a:pt x="259080" y="129540"/>
                  </a:lnTo>
                  <a:lnTo>
                    <a:pt x="248894" y="179945"/>
                  </a:lnTo>
                  <a:lnTo>
                    <a:pt x="221122" y="221122"/>
                  </a:lnTo>
                  <a:lnTo>
                    <a:pt x="179945" y="248894"/>
                  </a:lnTo>
                  <a:lnTo>
                    <a:pt x="129540" y="259080"/>
                  </a:lnTo>
                  <a:lnTo>
                    <a:pt x="79134" y="248894"/>
                  </a:lnTo>
                  <a:lnTo>
                    <a:pt x="37957" y="221122"/>
                  </a:lnTo>
                  <a:lnTo>
                    <a:pt x="10185" y="179945"/>
                  </a:lnTo>
                  <a:lnTo>
                    <a:pt x="0" y="129540"/>
                  </a:lnTo>
                  <a:close/>
                </a:path>
              </a:pathLst>
            </a:custGeom>
            <a:ln w="350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9">
            <a:extLst>
              <a:ext uri="{FF2B5EF4-FFF2-40B4-BE49-F238E27FC236}">
                <a16:creationId xmlns:a16="http://schemas.microsoft.com/office/drawing/2014/main" id="{378AB886-4FF9-6614-C85E-08807F091386}"/>
              </a:ext>
            </a:extLst>
          </p:cNvPr>
          <p:cNvGrpSpPr/>
          <p:nvPr/>
        </p:nvGrpSpPr>
        <p:grpSpPr>
          <a:xfrm>
            <a:off x="724575" y="2270366"/>
            <a:ext cx="193132" cy="193566"/>
            <a:chOff x="2845307" y="5138928"/>
            <a:chExt cx="294640" cy="294640"/>
          </a:xfrm>
        </p:grpSpPr>
        <p:sp>
          <p:nvSpPr>
            <p:cNvPr id="20" name="object 10">
              <a:extLst>
                <a:ext uri="{FF2B5EF4-FFF2-40B4-BE49-F238E27FC236}">
                  <a16:creationId xmlns:a16="http://schemas.microsoft.com/office/drawing/2014/main" id="{426CAFC0-2055-F0D4-1ACC-D51D3935B121}"/>
                </a:ext>
              </a:extLst>
            </p:cNvPr>
            <p:cNvSpPr/>
            <p:nvPr/>
          </p:nvSpPr>
          <p:spPr>
            <a:xfrm>
              <a:off x="2862833" y="515645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129540" y="0"/>
                  </a:moveTo>
                  <a:lnTo>
                    <a:pt x="79134" y="10185"/>
                  </a:lnTo>
                  <a:lnTo>
                    <a:pt x="37957" y="37957"/>
                  </a:lnTo>
                  <a:lnTo>
                    <a:pt x="10185" y="79134"/>
                  </a:lnTo>
                  <a:lnTo>
                    <a:pt x="0" y="129540"/>
                  </a:lnTo>
                  <a:lnTo>
                    <a:pt x="10185" y="179945"/>
                  </a:lnTo>
                  <a:lnTo>
                    <a:pt x="37957" y="221122"/>
                  </a:lnTo>
                  <a:lnTo>
                    <a:pt x="79134" y="248894"/>
                  </a:lnTo>
                  <a:lnTo>
                    <a:pt x="129540" y="259080"/>
                  </a:lnTo>
                  <a:lnTo>
                    <a:pt x="179945" y="248894"/>
                  </a:lnTo>
                  <a:lnTo>
                    <a:pt x="221122" y="221122"/>
                  </a:lnTo>
                  <a:lnTo>
                    <a:pt x="248894" y="179945"/>
                  </a:lnTo>
                  <a:lnTo>
                    <a:pt x="259080" y="129540"/>
                  </a:lnTo>
                  <a:lnTo>
                    <a:pt x="248894" y="79134"/>
                  </a:lnTo>
                  <a:lnTo>
                    <a:pt x="221122" y="37957"/>
                  </a:lnTo>
                  <a:lnTo>
                    <a:pt x="179945" y="10185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EC5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1">
              <a:extLst>
                <a:ext uri="{FF2B5EF4-FFF2-40B4-BE49-F238E27FC236}">
                  <a16:creationId xmlns:a16="http://schemas.microsoft.com/office/drawing/2014/main" id="{F5B958E3-4DF0-4F3B-661C-24D45B9A166E}"/>
                </a:ext>
              </a:extLst>
            </p:cNvPr>
            <p:cNvSpPr/>
            <p:nvPr/>
          </p:nvSpPr>
          <p:spPr>
            <a:xfrm>
              <a:off x="2862833" y="515645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0" y="129540"/>
                  </a:moveTo>
                  <a:lnTo>
                    <a:pt x="10185" y="79134"/>
                  </a:lnTo>
                  <a:lnTo>
                    <a:pt x="37957" y="37957"/>
                  </a:lnTo>
                  <a:lnTo>
                    <a:pt x="79134" y="10185"/>
                  </a:lnTo>
                  <a:lnTo>
                    <a:pt x="129540" y="0"/>
                  </a:lnTo>
                  <a:lnTo>
                    <a:pt x="179945" y="10185"/>
                  </a:lnTo>
                  <a:lnTo>
                    <a:pt x="221122" y="37957"/>
                  </a:lnTo>
                  <a:lnTo>
                    <a:pt x="248894" y="79134"/>
                  </a:lnTo>
                  <a:lnTo>
                    <a:pt x="259080" y="129540"/>
                  </a:lnTo>
                  <a:lnTo>
                    <a:pt x="248894" y="179945"/>
                  </a:lnTo>
                  <a:lnTo>
                    <a:pt x="221122" y="221122"/>
                  </a:lnTo>
                  <a:lnTo>
                    <a:pt x="179945" y="248894"/>
                  </a:lnTo>
                  <a:lnTo>
                    <a:pt x="129540" y="259080"/>
                  </a:lnTo>
                  <a:lnTo>
                    <a:pt x="79134" y="248894"/>
                  </a:lnTo>
                  <a:lnTo>
                    <a:pt x="37957" y="221122"/>
                  </a:lnTo>
                  <a:lnTo>
                    <a:pt x="10185" y="179945"/>
                  </a:lnTo>
                  <a:lnTo>
                    <a:pt x="0" y="129540"/>
                  </a:lnTo>
                  <a:close/>
                </a:path>
              </a:pathLst>
            </a:custGeom>
            <a:ln w="350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79697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07980" y="277368"/>
            <a:ext cx="1312164" cy="605027"/>
          </a:xfrm>
          <a:prstGeom prst="rect">
            <a:avLst/>
          </a:prstGeom>
        </p:spPr>
      </p:pic>
      <p:sp>
        <p:nvSpPr>
          <p:cNvPr id="16" name="Текст 1">
            <a:extLst>
              <a:ext uri="{FF2B5EF4-FFF2-40B4-BE49-F238E27FC236}">
                <a16:creationId xmlns:a16="http://schemas.microsoft.com/office/drawing/2014/main" id="{91FA344D-AEF8-7516-A3E2-9CFFDA9896E7}"/>
              </a:ext>
            </a:extLst>
          </p:cNvPr>
          <p:cNvSpPr txBox="1">
            <a:spLocks/>
          </p:cNvSpPr>
          <p:nvPr/>
        </p:nvSpPr>
        <p:spPr>
          <a:xfrm>
            <a:off x="292163" y="257172"/>
            <a:ext cx="9123142" cy="48640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ctr">
              <a:lnSpc>
                <a:spcPts val="2810"/>
              </a:lnSpc>
              <a:spcBef>
                <a:spcPts val="455"/>
              </a:spcBef>
            </a:pPr>
            <a:r>
              <a:rPr lang="ru-RU" sz="2400" b="1" spc="-10" dirty="0">
                <a:solidFill>
                  <a:srgbClr val="552112"/>
                </a:solidFill>
                <a:latin typeface="Calibri"/>
                <a:cs typeface="Calibri"/>
              </a:rPr>
              <a:t>ГРАНТ ДЛЯ </a:t>
            </a:r>
            <a:r>
              <a:rPr lang="ru-RU" sz="2400" b="1" spc="-10" dirty="0">
                <a:solidFill>
                  <a:srgbClr val="E74B36"/>
                </a:solidFill>
                <a:latin typeface="Calibri"/>
                <a:cs typeface="Calibri"/>
              </a:rPr>
              <a:t>СОЦИАЛЬНО-ОРИЕНТИРОВАННЫХ</a:t>
            </a:r>
            <a:r>
              <a:rPr lang="ru-RU" sz="2400" b="1" spc="-10" dirty="0">
                <a:solidFill>
                  <a:srgbClr val="552112"/>
                </a:solidFill>
                <a:latin typeface="Calibri"/>
                <a:cs typeface="Calibri"/>
              </a:rPr>
              <a:t> СУБЪЕКТОВ МСП</a:t>
            </a:r>
            <a:endParaRPr lang="ru-RU" sz="2400" dirty="0">
              <a:solidFill>
                <a:srgbClr val="E74B36"/>
              </a:solidFill>
              <a:latin typeface="Calibri"/>
              <a:cs typeface="Calibri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/>
          <a:srcRect l="31813" t="35018" r="24670" b="29084"/>
          <a:stretch>
            <a:fillRect/>
          </a:stretch>
        </p:blipFill>
        <p:spPr bwMode="auto">
          <a:xfrm>
            <a:off x="1041830" y="1517301"/>
            <a:ext cx="10048023" cy="4662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1248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8">
            <a:extLst>
              <a:ext uri="{FF2B5EF4-FFF2-40B4-BE49-F238E27FC236}">
                <a16:creationId xmlns:a16="http://schemas.microsoft.com/office/drawing/2014/main" id="{B0FA206B-3C5B-497F-94CF-EFF7817903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454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B6534163-AE12-49DF-9539-94B45730FC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978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4545D7C0-3CEF-4277-9C41-63FE53DAC9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502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CBF5260-A534-0B03-6D89-6731854F4B31}"/>
              </a:ext>
            </a:extLst>
          </p:cNvPr>
          <p:cNvGrpSpPr/>
          <p:nvPr/>
        </p:nvGrpSpPr>
        <p:grpSpPr>
          <a:xfrm>
            <a:off x="4901126" y="2874118"/>
            <a:ext cx="7928580" cy="701634"/>
            <a:chOff x="3973792" y="1933076"/>
            <a:chExt cx="7928580" cy="70163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4262856-54EA-4CC8-A6AA-9DC88370DA49}"/>
                </a:ext>
              </a:extLst>
            </p:cNvPr>
            <p:cNvSpPr txBox="1"/>
            <p:nvPr/>
          </p:nvSpPr>
          <p:spPr>
            <a:xfrm>
              <a:off x="3973792" y="1933076"/>
              <a:ext cx="65912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800" b="1" dirty="0">
                  <a:solidFill>
                    <a:srgbClr val="E74B36"/>
                  </a:solidFill>
                  <a:latin typeface="Circe Bold" panose="020B0604020202020204" charset="-52"/>
                </a:rPr>
                <a:t>ИНВЕСТИЦИОННЫЕ</a:t>
              </a:r>
              <a:r>
                <a:rPr lang="ru-RU" sz="1800" dirty="0">
                  <a:latin typeface="Circe Bold" panose="020B0604020202020204" charset="-52"/>
                  <a:cs typeface="Arial" panose="020B0604020202020204" pitchFamily="34" charset="0"/>
                </a:rPr>
                <a:t> КРЕДИТЫ (ПСК+1764)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408C521-3E9E-4507-92B2-C0C9FF3C5D37}"/>
                </a:ext>
              </a:extLst>
            </p:cNvPr>
            <p:cNvSpPr txBox="1"/>
            <p:nvPr/>
          </p:nvSpPr>
          <p:spPr>
            <a:xfrm>
              <a:off x="3999917" y="2296156"/>
              <a:ext cx="79024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от</a:t>
              </a: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 </a:t>
              </a:r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50 </a:t>
              </a: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млн. рублей,  2,5 % годовых средний бизнес, 4% годовых малый бизнес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8D1A0C3-C226-5412-0A32-739228F63DE1}"/>
              </a:ext>
            </a:extLst>
          </p:cNvPr>
          <p:cNvGrpSpPr/>
          <p:nvPr/>
        </p:nvGrpSpPr>
        <p:grpSpPr>
          <a:xfrm>
            <a:off x="1739188" y="860225"/>
            <a:ext cx="9983147" cy="884676"/>
            <a:chOff x="2208853" y="822353"/>
            <a:chExt cx="9983147" cy="88467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A951116-1A28-4562-9203-2C6A89C6ADDD}"/>
                </a:ext>
              </a:extLst>
            </p:cNvPr>
            <p:cNvSpPr txBox="1"/>
            <p:nvPr/>
          </p:nvSpPr>
          <p:spPr>
            <a:xfrm>
              <a:off x="2208853" y="822353"/>
              <a:ext cx="5633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800" dirty="0">
                  <a:latin typeface="Circe Bold" panose="020B0604020202020204" charset="-52"/>
                  <a:cs typeface="Arial" panose="020B0604020202020204" pitchFamily="34" charset="0"/>
                </a:rPr>
                <a:t>ЗАЙМЫ НА РАЗВИТИЕ </a:t>
              </a:r>
              <a:r>
                <a:rPr lang="ru-RU" sz="1800" b="1" dirty="0">
                  <a:solidFill>
                    <a:srgbClr val="E74B36"/>
                  </a:solidFill>
                  <a:latin typeface="Circe Bold" panose="020B0604020202020204" charset="-52"/>
                </a:rPr>
                <a:t>МОНОГОРОДОВ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1836424-E261-41D5-B161-93DDAA365863}"/>
                </a:ext>
              </a:extLst>
            </p:cNvPr>
            <p:cNvSpPr txBox="1"/>
            <p:nvPr/>
          </p:nvSpPr>
          <p:spPr>
            <a:xfrm>
              <a:off x="2208854" y="1122254"/>
              <a:ext cx="99831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-   от 5 до 1 000</a:t>
              </a:r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 </a:t>
              </a: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млн. рублей  1 % годовых (под банковскую гарантию, поручительство КМСП) </a:t>
              </a:r>
            </a:p>
            <a:p>
              <a:pPr>
                <a:lnSpc>
                  <a:spcPct val="100000"/>
                </a:lnSpc>
              </a:pPr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        -   от 250 до 1000 млн. рублей 5% годовых (под залог имущества)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844F8EB-6273-F1EE-A443-5DA22F729E7E}"/>
              </a:ext>
            </a:extLst>
          </p:cNvPr>
          <p:cNvGrpSpPr/>
          <p:nvPr/>
        </p:nvGrpSpPr>
        <p:grpSpPr>
          <a:xfrm>
            <a:off x="4030790" y="4851985"/>
            <a:ext cx="5458564" cy="706397"/>
            <a:chOff x="5286286" y="2921981"/>
            <a:chExt cx="5458564" cy="706397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19A1AF2-5C97-40F8-8F14-7CE13C10B9FF}"/>
                </a:ext>
              </a:extLst>
            </p:cNvPr>
            <p:cNvSpPr txBox="1"/>
            <p:nvPr/>
          </p:nvSpPr>
          <p:spPr>
            <a:xfrm>
              <a:off x="5286286" y="2921981"/>
              <a:ext cx="33758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800" dirty="0">
                  <a:latin typeface="Circe Bold" panose="020B0604020202020204" charset="-52"/>
                  <a:cs typeface="Arial" panose="020B0604020202020204" pitchFamily="34" charset="0"/>
                </a:rPr>
                <a:t>ЛЬГОТНЫЕ </a:t>
              </a:r>
              <a:r>
                <a:rPr lang="ru-RU" sz="1800" b="1" dirty="0">
                  <a:solidFill>
                    <a:srgbClr val="E74B36"/>
                  </a:solidFill>
                  <a:latin typeface="Circe Bold" panose="020B0604020202020204" charset="-52"/>
                </a:rPr>
                <a:t>МИКРОЗАЙМЫ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5A09491-5E71-43E2-88DE-F947C70ECAF9}"/>
                </a:ext>
              </a:extLst>
            </p:cNvPr>
            <p:cNvSpPr txBox="1"/>
            <p:nvPr/>
          </p:nvSpPr>
          <p:spPr>
            <a:xfrm>
              <a:off x="5339958" y="3289824"/>
              <a:ext cx="540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до 5 млн. рублей, от </a:t>
              </a:r>
              <a:r>
                <a:rPr lang="en-US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0,1</a:t>
              </a: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 % до 8 % годовых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B95B251-5367-EB79-AB96-AC429C897CD0}"/>
              </a:ext>
            </a:extLst>
          </p:cNvPr>
          <p:cNvGrpSpPr/>
          <p:nvPr/>
        </p:nvGrpSpPr>
        <p:grpSpPr>
          <a:xfrm>
            <a:off x="4968756" y="3894233"/>
            <a:ext cx="6998740" cy="705720"/>
            <a:chOff x="2593567" y="5896112"/>
            <a:chExt cx="6998740" cy="705720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E27C9EB-A961-4E09-A444-F12B758A7BFB}"/>
                </a:ext>
              </a:extLst>
            </p:cNvPr>
            <p:cNvSpPr txBox="1"/>
            <p:nvPr/>
          </p:nvSpPr>
          <p:spPr>
            <a:xfrm>
              <a:off x="2593567" y="5896112"/>
              <a:ext cx="56798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800" b="1" dirty="0">
                  <a:solidFill>
                    <a:srgbClr val="5E3427"/>
                  </a:solidFill>
                  <a:latin typeface="Circe Bold" panose="020B0604020202020204" charset="-52"/>
                </a:rPr>
                <a:t>ПРОГРАММА</a:t>
              </a:r>
              <a:r>
                <a:rPr lang="ru-RU" sz="1800" b="1" dirty="0">
                  <a:solidFill>
                    <a:srgbClr val="E74B36"/>
                  </a:solidFill>
                  <a:latin typeface="Circe Bold" panose="020B0604020202020204" charset="-52"/>
                </a:rPr>
                <a:t> 1764 </a:t>
              </a:r>
              <a:endParaRPr lang="ru-RU" sz="1800" b="1" dirty="0">
                <a:solidFill>
                  <a:srgbClr val="5E3427"/>
                </a:solidFill>
                <a:latin typeface="Circe Bold" panose="020B0604020202020204" charset="-52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213DE44-9683-4378-9F6B-620A2B7CBEC1}"/>
                </a:ext>
              </a:extLst>
            </p:cNvPr>
            <p:cNvSpPr txBox="1"/>
            <p:nvPr/>
          </p:nvSpPr>
          <p:spPr>
            <a:xfrm>
              <a:off x="2650411" y="6263278"/>
              <a:ext cx="69418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от 0,5 млн. рублей,  10,25 % годовых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6138257-A3E2-512A-C167-415627A94E5F}"/>
              </a:ext>
            </a:extLst>
          </p:cNvPr>
          <p:cNvGrpSpPr/>
          <p:nvPr/>
        </p:nvGrpSpPr>
        <p:grpSpPr>
          <a:xfrm>
            <a:off x="994179" y="930074"/>
            <a:ext cx="554317" cy="523220"/>
            <a:chOff x="3443547" y="1125483"/>
            <a:chExt cx="573835" cy="573835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D254E6C4-5019-43B4-8ABB-F2131FFB350E}"/>
                </a:ext>
              </a:extLst>
            </p:cNvPr>
            <p:cNvSpPr/>
            <p:nvPr/>
          </p:nvSpPr>
          <p:spPr>
            <a:xfrm>
              <a:off x="3443547" y="1125483"/>
              <a:ext cx="573835" cy="573835"/>
            </a:xfrm>
            <a:prstGeom prst="ellipse">
              <a:avLst/>
            </a:prstGeom>
            <a:solidFill>
              <a:srgbClr val="5E342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8842EA7-D03D-4FA2-AE25-E8DA13F9AED7}"/>
                </a:ext>
              </a:extLst>
            </p:cNvPr>
            <p:cNvSpPr txBox="1"/>
            <p:nvPr/>
          </p:nvSpPr>
          <p:spPr>
            <a:xfrm>
              <a:off x="3538773" y="1244435"/>
              <a:ext cx="409684" cy="335932"/>
            </a:xfrm>
            <a:prstGeom prst="rect">
              <a:avLst/>
            </a:prstGeom>
            <a:solidFill>
              <a:srgbClr val="5E342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D9D1C8E-26BB-9384-4CEB-CC16924E4482}"/>
              </a:ext>
            </a:extLst>
          </p:cNvPr>
          <p:cNvGrpSpPr/>
          <p:nvPr/>
        </p:nvGrpSpPr>
        <p:grpSpPr>
          <a:xfrm>
            <a:off x="3024941" y="1950801"/>
            <a:ext cx="632107" cy="604134"/>
            <a:chOff x="4480850" y="2495503"/>
            <a:chExt cx="573835" cy="573835"/>
          </a:xfrm>
          <a:solidFill>
            <a:srgbClr val="CD9B6A"/>
          </a:solidFill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10EBADE7-D8F9-4AFF-B7A1-CE78E8290BA0}"/>
                </a:ext>
              </a:extLst>
            </p:cNvPr>
            <p:cNvSpPr/>
            <p:nvPr/>
          </p:nvSpPr>
          <p:spPr>
            <a:xfrm>
              <a:off x="4480850" y="2495503"/>
              <a:ext cx="573835" cy="573835"/>
            </a:xfrm>
            <a:prstGeom prst="ellipse">
              <a:avLst/>
            </a:prstGeom>
            <a:solidFill>
              <a:srgbClr val="5E342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DB23618-D197-452B-B2DC-7F46FCCFE18C}"/>
                </a:ext>
              </a:extLst>
            </p:cNvPr>
            <p:cNvSpPr txBox="1"/>
            <p:nvPr/>
          </p:nvSpPr>
          <p:spPr>
            <a:xfrm>
              <a:off x="4568460" y="2642778"/>
              <a:ext cx="398613" cy="321575"/>
            </a:xfrm>
            <a:prstGeom prst="rect">
              <a:avLst/>
            </a:prstGeom>
            <a:solidFill>
              <a:srgbClr val="5E342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D67DAD3-7AA0-85C1-5C0E-EBBEF67A8F26}"/>
              </a:ext>
            </a:extLst>
          </p:cNvPr>
          <p:cNvGrpSpPr/>
          <p:nvPr/>
        </p:nvGrpSpPr>
        <p:grpSpPr>
          <a:xfrm>
            <a:off x="4099403" y="2935619"/>
            <a:ext cx="593615" cy="562994"/>
            <a:chOff x="4504629" y="3865522"/>
            <a:chExt cx="550057" cy="573835"/>
          </a:xfrm>
        </p:grpSpPr>
        <p:sp>
          <p:nvSpPr>
            <p:cNvPr id="74" name="Овал 73">
              <a:extLst>
                <a:ext uri="{FF2B5EF4-FFF2-40B4-BE49-F238E27FC236}">
                  <a16:creationId xmlns:a16="http://schemas.microsoft.com/office/drawing/2014/main" id="{08463CEF-1ACC-4DF0-9295-9EF5C4C77F9C}"/>
                </a:ext>
              </a:extLst>
            </p:cNvPr>
            <p:cNvSpPr/>
            <p:nvPr/>
          </p:nvSpPr>
          <p:spPr>
            <a:xfrm>
              <a:off x="4504629" y="3865522"/>
              <a:ext cx="550057" cy="573835"/>
            </a:xfrm>
            <a:prstGeom prst="ellipse">
              <a:avLst/>
            </a:prstGeom>
            <a:solidFill>
              <a:srgbClr val="5E342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911CBD2-7234-430A-A75E-BA5B6D2907CE}"/>
                </a:ext>
              </a:extLst>
            </p:cNvPr>
            <p:cNvSpPr txBox="1"/>
            <p:nvPr/>
          </p:nvSpPr>
          <p:spPr>
            <a:xfrm>
              <a:off x="4659012" y="4006060"/>
              <a:ext cx="271902" cy="338554"/>
            </a:xfrm>
            <a:prstGeom prst="rect">
              <a:avLst/>
            </a:prstGeom>
            <a:solidFill>
              <a:srgbClr val="5E342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688AA36-E99E-C11F-EBED-9B859DF0E921}"/>
              </a:ext>
            </a:extLst>
          </p:cNvPr>
          <p:cNvGrpSpPr/>
          <p:nvPr/>
        </p:nvGrpSpPr>
        <p:grpSpPr>
          <a:xfrm>
            <a:off x="4125062" y="3971125"/>
            <a:ext cx="593614" cy="562994"/>
            <a:chOff x="4011793" y="5235541"/>
            <a:chExt cx="573835" cy="573835"/>
          </a:xfrm>
          <a:solidFill>
            <a:srgbClr val="5E3427"/>
          </a:solidFill>
        </p:grpSpPr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2CC1782F-BF91-4E40-8FA6-9E4342862128}"/>
                </a:ext>
              </a:extLst>
            </p:cNvPr>
            <p:cNvSpPr/>
            <p:nvPr/>
          </p:nvSpPr>
          <p:spPr>
            <a:xfrm>
              <a:off x="4011793" y="5235541"/>
              <a:ext cx="573835" cy="573835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5AA5AEB-FBA4-4181-B341-87B0AE4BE502}"/>
                </a:ext>
              </a:extLst>
            </p:cNvPr>
            <p:cNvSpPr txBox="1"/>
            <p:nvPr/>
          </p:nvSpPr>
          <p:spPr>
            <a:xfrm>
              <a:off x="4130642" y="5333330"/>
              <a:ext cx="332004" cy="33855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4</a:t>
              </a:r>
            </a:p>
          </p:txBody>
        </p:sp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D2BFC7E-AE29-4134-A9D8-DFAFDD64D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4B90581-6A3A-435C-9FA2-A022C7F53419}"/>
              </a:ext>
            </a:extLst>
          </p:cNvPr>
          <p:cNvSpPr/>
          <p:nvPr/>
        </p:nvSpPr>
        <p:spPr>
          <a:xfrm>
            <a:off x="545211" y="2747217"/>
            <a:ext cx="3550396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1600" dirty="0">
                <a:solidFill>
                  <a:srgbClr val="5E3427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 поручительство вместо залога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>
                <a:solidFill>
                  <a:srgbClr val="5E3427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     до 70 % от суммы обязательства</a:t>
            </a:r>
            <a:endParaRPr lang="en-US" sz="1600" dirty="0">
              <a:solidFill>
                <a:srgbClr val="5E3427"/>
              </a:solidFill>
              <a:latin typeface="Circe" panose="020B0502020203020203" pitchFamily="34" charset="-52"/>
              <a:ea typeface="+mj-ea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000" dirty="0">
              <a:solidFill>
                <a:srgbClr val="5E3427"/>
              </a:solidFill>
              <a:latin typeface="Circe" panose="020B0502020203020203" pitchFamily="34" charset="-52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rgbClr val="5E3427"/>
                </a:solidFill>
                <a:latin typeface="Circe" panose="020B0502020203020203" pitchFamily="34" charset="-52"/>
                <a:cs typeface="Times New Roman" panose="02020603050405020304" pitchFamily="18" charset="0"/>
              </a:rPr>
              <a:t> подбор финансирования</a:t>
            </a:r>
            <a:endParaRPr lang="en-US" sz="1600" dirty="0">
              <a:solidFill>
                <a:srgbClr val="5E3427"/>
              </a:solidFill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endParaRPr lang="ru-RU" sz="1000" dirty="0">
              <a:solidFill>
                <a:srgbClr val="5E3427"/>
              </a:solidFill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rgbClr val="5E3427"/>
                </a:solidFill>
                <a:latin typeface="Circe" panose="020B0502020203020203" pitchFamily="34" charset="-52"/>
                <a:cs typeface="Times New Roman" panose="02020603050405020304" pitchFamily="18" charset="0"/>
              </a:rPr>
              <a:t> помощь в подготовке </a:t>
            </a:r>
            <a:endParaRPr lang="en-US" sz="1600" dirty="0">
              <a:solidFill>
                <a:srgbClr val="5E3427"/>
              </a:solidFill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1600" dirty="0">
                <a:solidFill>
                  <a:srgbClr val="5E3427"/>
                </a:solidFill>
                <a:latin typeface="Circe" panose="020B0502020203020203" pitchFamily="34" charset="-52"/>
                <a:cs typeface="Times New Roman" panose="02020603050405020304" pitchFamily="18" charset="0"/>
              </a:rPr>
              <a:t>    </a:t>
            </a:r>
            <a:r>
              <a:rPr lang="ru-RU" sz="1600" dirty="0">
                <a:solidFill>
                  <a:srgbClr val="5E3427"/>
                </a:solidFill>
                <a:latin typeface="Circe" panose="020B0502020203020203" pitchFamily="34" charset="-52"/>
                <a:cs typeface="Times New Roman" panose="02020603050405020304" pitchFamily="18" charset="0"/>
              </a:rPr>
              <a:t>пакета</a:t>
            </a:r>
            <a:r>
              <a:rPr lang="en-US" sz="1600" dirty="0">
                <a:solidFill>
                  <a:srgbClr val="5E3427"/>
                </a:solidFill>
                <a:latin typeface="Circe" panose="020B0502020203020203" pitchFamily="34" charset="-52"/>
                <a:cs typeface="Times New Roman" panose="02020603050405020304" pitchFamily="18" charset="0"/>
              </a:rPr>
              <a:t>  </a:t>
            </a:r>
            <a:r>
              <a:rPr lang="ru-RU" sz="1600" dirty="0">
                <a:solidFill>
                  <a:srgbClr val="5E3427"/>
                </a:solidFill>
                <a:latin typeface="Circe" panose="020B0502020203020203" pitchFamily="34" charset="-52"/>
                <a:cs typeface="Times New Roman" panose="02020603050405020304" pitchFamily="18" charset="0"/>
              </a:rPr>
              <a:t>документов</a:t>
            </a:r>
            <a:endParaRPr lang="ru-RU" sz="1600" dirty="0">
              <a:solidFill>
                <a:srgbClr val="5E3427"/>
              </a:solidFill>
              <a:latin typeface="Circe" panose="020B0502020203020203" pitchFamily="34" charset="-52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0" name="Текст 1">
            <a:extLst>
              <a:ext uri="{FF2B5EF4-FFF2-40B4-BE49-F238E27FC236}">
                <a16:creationId xmlns:a16="http://schemas.microsoft.com/office/drawing/2014/main" id="{2C042A8C-880C-4138-BDFA-7685029FF979}"/>
              </a:ext>
            </a:extLst>
          </p:cNvPr>
          <p:cNvSpPr txBox="1">
            <a:spLocks/>
          </p:cNvSpPr>
          <p:nvPr/>
        </p:nvSpPr>
        <p:spPr>
          <a:xfrm>
            <a:off x="341454" y="199795"/>
            <a:ext cx="10008348" cy="46037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700" b="1" dirty="0">
                <a:solidFill>
                  <a:srgbClr val="E74B36"/>
                </a:solidFill>
                <a:latin typeface="Circe Bold" panose="020B0604020202020204" charset="-52"/>
              </a:rPr>
              <a:t>Финансирование</a:t>
            </a:r>
            <a:r>
              <a:rPr lang="ru-RU" sz="2700" b="1" dirty="0">
                <a:solidFill>
                  <a:srgbClr val="E74B36"/>
                </a:solidFill>
                <a:latin typeface="Circe Bold" panose="020B0604020202020204" charset="-52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latin typeface="Circe Bold" panose="020B0604020202020204" charset="-52"/>
                <a:ea typeface="+mj-ea"/>
                <a:cs typeface="Times New Roman" panose="02020603050405020304" pitchFamily="18" charset="0"/>
              </a:rPr>
              <a:t>самозанятых граждан и предприятий МСП</a:t>
            </a:r>
          </a:p>
        </p:txBody>
      </p:sp>
      <p:sp>
        <p:nvSpPr>
          <p:cNvPr id="31" name="Текст 1">
            <a:extLst>
              <a:ext uri="{FF2B5EF4-FFF2-40B4-BE49-F238E27FC236}">
                <a16:creationId xmlns:a16="http://schemas.microsoft.com/office/drawing/2014/main" id="{EADB603D-5560-4CF4-8F06-309F733BAEA3}"/>
              </a:ext>
            </a:extLst>
          </p:cNvPr>
          <p:cNvSpPr txBox="1">
            <a:spLocks/>
          </p:cNvSpPr>
          <p:nvPr/>
        </p:nvSpPr>
        <p:spPr>
          <a:xfrm rot="16200000">
            <a:off x="-321618" y="3653425"/>
            <a:ext cx="1538883" cy="593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rgbClr val="E74B36"/>
                </a:solidFill>
                <a:latin typeface="Circe Bold" panose="020B0602020203020203" pitchFamily="34" charset="-52"/>
              </a:rPr>
              <a:t>УСЛУГИ 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B9608EA-153A-F5C3-23C9-12EF46ABC615}"/>
              </a:ext>
            </a:extLst>
          </p:cNvPr>
          <p:cNvGrpSpPr/>
          <p:nvPr/>
        </p:nvGrpSpPr>
        <p:grpSpPr>
          <a:xfrm>
            <a:off x="3981028" y="1922132"/>
            <a:ext cx="7981194" cy="697198"/>
            <a:chOff x="5319289" y="4022496"/>
            <a:chExt cx="7418159" cy="69719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3518DC-CBA5-3177-B1FB-F385BC70D477}"/>
                </a:ext>
              </a:extLst>
            </p:cNvPr>
            <p:cNvSpPr txBox="1"/>
            <p:nvPr/>
          </p:nvSpPr>
          <p:spPr>
            <a:xfrm>
              <a:off x="5319289" y="4022496"/>
              <a:ext cx="74181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800" b="1" dirty="0">
                  <a:solidFill>
                    <a:srgbClr val="E74B36"/>
                  </a:solidFill>
                  <a:latin typeface="Circe Bold" panose="020B0604020202020204" charset="-52"/>
                </a:rPr>
                <a:t>КРЕДИТНЫЕ</a:t>
              </a:r>
              <a:r>
                <a:rPr lang="ru-RU" sz="1800" dirty="0">
                  <a:latin typeface="Circe Bold" panose="020B0604020202020204" charset="-52"/>
                  <a:cs typeface="Arial" panose="020B0604020202020204" pitchFamily="34" charset="0"/>
                </a:rPr>
                <a:t> СРЕДСТВА (ПСК Программа Субсидирования Кредитов)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5DF7DB-7202-E1BA-688D-A5F3A3EEE468}"/>
                </a:ext>
              </a:extLst>
            </p:cNvPr>
            <p:cNvSpPr txBox="1"/>
            <p:nvPr/>
          </p:nvSpPr>
          <p:spPr>
            <a:xfrm>
              <a:off x="5386620" y="4381140"/>
              <a:ext cx="612648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от 10,5% для предприятий малого и среднего бизнеса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297996E-F027-44DB-635F-904CAEF6C98F}"/>
              </a:ext>
            </a:extLst>
          </p:cNvPr>
          <p:cNvGrpSpPr/>
          <p:nvPr/>
        </p:nvGrpSpPr>
        <p:grpSpPr>
          <a:xfrm>
            <a:off x="3052119" y="4953614"/>
            <a:ext cx="586252" cy="515792"/>
            <a:chOff x="4008023" y="5235541"/>
            <a:chExt cx="607766" cy="573835"/>
          </a:xfrm>
          <a:solidFill>
            <a:srgbClr val="5E3427"/>
          </a:solidFill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70CCFE8-CD58-3770-D4F3-0C360C2A63A7}"/>
                </a:ext>
              </a:extLst>
            </p:cNvPr>
            <p:cNvSpPr/>
            <p:nvPr/>
          </p:nvSpPr>
          <p:spPr>
            <a:xfrm>
              <a:off x="4008023" y="5235541"/>
              <a:ext cx="607766" cy="573835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2471196-2F97-0F06-C70F-5B71C4F1486A}"/>
                </a:ext>
              </a:extLst>
            </p:cNvPr>
            <p:cNvSpPr txBox="1"/>
            <p:nvPr/>
          </p:nvSpPr>
          <p:spPr>
            <a:xfrm>
              <a:off x="4092102" y="5381229"/>
              <a:ext cx="430797" cy="25650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E5617FCA-35E3-4A33-C00F-7825B309A454}"/>
              </a:ext>
            </a:extLst>
          </p:cNvPr>
          <p:cNvGrpSpPr/>
          <p:nvPr/>
        </p:nvGrpSpPr>
        <p:grpSpPr>
          <a:xfrm>
            <a:off x="1739188" y="5826922"/>
            <a:ext cx="8369744" cy="743084"/>
            <a:chOff x="3765328" y="5072582"/>
            <a:chExt cx="8369744" cy="74308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32250B8-036B-61B1-E8A8-D13A80416F5B}"/>
                </a:ext>
              </a:extLst>
            </p:cNvPr>
            <p:cNvSpPr txBox="1"/>
            <p:nvPr/>
          </p:nvSpPr>
          <p:spPr>
            <a:xfrm>
              <a:off x="3765328" y="5072582"/>
              <a:ext cx="83697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562212"/>
                  </a:solidFill>
                  <a:latin typeface="Circe Bold" panose="020B0604020202020204" charset="-52"/>
                  <a:cs typeface="Arial" panose="020B0604020202020204" pitchFamily="34" charset="0"/>
                </a:rPr>
                <a:t>ЛЬГОТНЫЙ </a:t>
              </a:r>
              <a:r>
                <a:rPr lang="ru-RU" b="1" dirty="0">
                  <a:solidFill>
                    <a:srgbClr val="E74B36"/>
                  </a:solidFill>
                  <a:latin typeface="Circe Bold" panose="020B0604020202020204" charset="-52"/>
                </a:rPr>
                <a:t>ЛИЗИНГ</a:t>
              </a:r>
              <a:r>
                <a:rPr lang="ru-RU" dirty="0">
                  <a:latin typeface="Circe Bold" panose="020B0604020202020204" charset="-52"/>
                </a:rPr>
                <a:t> </a:t>
              </a:r>
              <a:r>
                <a:rPr lang="ru-RU" dirty="0">
                  <a:solidFill>
                    <a:srgbClr val="562212"/>
                  </a:solidFill>
                  <a:latin typeface="Circe Bold" panose="020B0604020202020204" charset="-52"/>
                  <a:cs typeface="Arial" panose="020B0604020202020204" pitchFamily="34" charset="0"/>
                </a:rPr>
                <a:t>ОБОРУДОВАНИЯ БЕЗ ВЗНОСА                      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601DAF0-1986-8B30-E4E0-1A5FD3EFB37F}"/>
                </a:ext>
              </a:extLst>
            </p:cNvPr>
            <p:cNvSpPr txBox="1"/>
            <p:nvPr/>
          </p:nvSpPr>
          <p:spPr>
            <a:xfrm>
              <a:off x="3864026" y="5477112"/>
              <a:ext cx="612648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до 50 млн. рублей  6%,  8% годовых</a:t>
              </a: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1BFC4428-A8C4-4C1E-800F-D726B50988E8}"/>
              </a:ext>
            </a:extLst>
          </p:cNvPr>
          <p:cNvGrpSpPr/>
          <p:nvPr/>
        </p:nvGrpSpPr>
        <p:grpSpPr>
          <a:xfrm>
            <a:off x="1057424" y="5877000"/>
            <a:ext cx="536237" cy="516797"/>
            <a:chOff x="3521929" y="5229115"/>
            <a:chExt cx="570066" cy="573836"/>
          </a:xfrm>
          <a:solidFill>
            <a:srgbClr val="5E3427"/>
          </a:solidFill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6E5F5F84-4216-578B-142B-15D4FB242E37}"/>
                </a:ext>
              </a:extLst>
            </p:cNvPr>
            <p:cNvSpPr/>
            <p:nvPr/>
          </p:nvSpPr>
          <p:spPr>
            <a:xfrm>
              <a:off x="3521929" y="5229115"/>
              <a:ext cx="570066" cy="573836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8D82E99-6557-EB3D-7A02-B3324CA006D4}"/>
                </a:ext>
              </a:extLst>
            </p:cNvPr>
            <p:cNvSpPr txBox="1"/>
            <p:nvPr/>
          </p:nvSpPr>
          <p:spPr>
            <a:xfrm>
              <a:off x="3666992" y="5339730"/>
              <a:ext cx="253053" cy="33855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163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4E029716-F029-91E8-2D54-6E445FF6D2D2}"/>
              </a:ext>
            </a:extLst>
          </p:cNvPr>
          <p:cNvSpPr/>
          <p:nvPr/>
        </p:nvSpPr>
        <p:spPr>
          <a:xfrm>
            <a:off x="9391127" y="2726919"/>
            <a:ext cx="2459419" cy="2308323"/>
          </a:xfrm>
          <a:prstGeom prst="ellipse">
            <a:avLst/>
          </a:prstGeom>
          <a:solidFill>
            <a:srgbClr val="CD9B6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1">
            <a:extLst>
              <a:ext uri="{FF2B5EF4-FFF2-40B4-BE49-F238E27FC236}">
                <a16:creationId xmlns:a16="http://schemas.microsoft.com/office/drawing/2014/main" id="{2C042A8C-880C-4138-BDFA-7685029FF979}"/>
              </a:ext>
            </a:extLst>
          </p:cNvPr>
          <p:cNvSpPr txBox="1">
            <a:spLocks/>
          </p:cNvSpPr>
          <p:nvPr/>
        </p:nvSpPr>
        <p:spPr>
          <a:xfrm>
            <a:off x="341454" y="199795"/>
            <a:ext cx="10008348" cy="46037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b="1" dirty="0">
                <a:latin typeface="Circe Bold" panose="020B0604020202020204" charset="-52"/>
                <a:ea typeface="+mj-ea"/>
                <a:cs typeface="Times New Roman" panose="02020603050405020304" pitchFamily="18" charset="0"/>
              </a:rPr>
              <a:t>Финансирование</a:t>
            </a:r>
            <a:r>
              <a:rPr lang="ru-RU" sz="2600" b="1" dirty="0">
                <a:solidFill>
                  <a:srgbClr val="E74B36"/>
                </a:solidFill>
                <a:latin typeface="Circe Bold" panose="020B0604020202020204" charset="-52"/>
                <a:ea typeface="+mj-ea"/>
                <a:cs typeface="Times New Roman" panose="02020603050405020304" pitchFamily="18" charset="0"/>
              </a:rPr>
              <a:t> инвестиционных проектов </a:t>
            </a:r>
            <a:r>
              <a:rPr lang="ru-RU" sz="2600" b="1" dirty="0">
                <a:latin typeface="Circe Bold" panose="020B0604020202020204" charset="-52"/>
                <a:ea typeface="+mj-ea"/>
                <a:cs typeface="Times New Roman" panose="02020603050405020304" pitchFamily="18" charset="0"/>
              </a:rPr>
              <a:t>предприятий МСП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6954" t="30281" r="64684" b="23583"/>
          <a:stretch/>
        </p:blipFill>
        <p:spPr>
          <a:xfrm>
            <a:off x="341454" y="2039219"/>
            <a:ext cx="4386708" cy="40392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E7778-81CF-6233-0F51-4B258CF9D312}"/>
              </a:ext>
            </a:extLst>
          </p:cNvPr>
          <p:cNvSpPr txBox="1"/>
          <p:nvPr/>
        </p:nvSpPr>
        <p:spPr>
          <a:xfrm>
            <a:off x="497307" y="1173606"/>
            <a:ext cx="10640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ru-RU" sz="1600" spc="-1" dirty="0">
                <a:latin typeface="Circe"/>
              </a:rPr>
              <a:t>СОВМЕЩЕНИЕ ПРОГРАММЫ СУБСИДИРОВАНИЯ МИНЭКОНОМРАЗВИТИЯ 1764  С ПРОГРАММОЙ СТИМУЛИРОВАНИЯ КРЕДИТОВАНИЯ БАНКА РОССИИ И КОРПОРАЦИИ МСП (ПРОГРАММА «ПСК») – </a:t>
            </a:r>
          </a:p>
          <a:p>
            <a:pPr algn="ctr"/>
            <a:r>
              <a:rPr lang="ru-RU" sz="1600" spc="-1" dirty="0">
                <a:solidFill>
                  <a:srgbClr val="ED5539"/>
                </a:solidFill>
                <a:latin typeface="Circe"/>
              </a:rPr>
              <a:t>ГАРАНТИРОВАННАЯ ЛЬГОТНАЯ ПРОЦЕНТНАЯ СТАВКА ДЛЯ ЗАЕМЩИКА </a:t>
            </a:r>
            <a:r>
              <a:rPr lang="ru-RU" sz="1600" spc="-1">
                <a:solidFill>
                  <a:srgbClr val="ED5539"/>
                </a:solidFill>
                <a:latin typeface="Circe"/>
              </a:rPr>
              <a:t>НА 3 ГОДА</a:t>
            </a:r>
            <a:endParaRPr lang="ru-RU" sz="1600" spc="-1" dirty="0">
              <a:solidFill>
                <a:srgbClr val="ED5539"/>
              </a:solidFill>
              <a:latin typeface="Circ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A1A3C8-F1E6-969F-F2BD-BB11EB92CFEB}"/>
              </a:ext>
            </a:extLst>
          </p:cNvPr>
          <p:cNvSpPr txBox="1"/>
          <p:nvPr/>
        </p:nvSpPr>
        <p:spPr>
          <a:xfrm>
            <a:off x="5132549" y="2242774"/>
            <a:ext cx="3916858" cy="36317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endParaRPr lang="ru-RU" sz="1800" dirty="0">
              <a:latin typeface="Circe Bold" panose="020B0604020202020204" charset="-52"/>
              <a:cs typeface="Arial" panose="020B0604020202020204" pitchFamily="34" charset="0"/>
            </a:endParaRPr>
          </a:p>
          <a:p>
            <a:pPr algn="ctr"/>
            <a:r>
              <a:rPr lang="ru-RU" sz="1800" dirty="0">
                <a:latin typeface="Circe Bold" panose="020B0604020202020204" charset="-52"/>
                <a:cs typeface="Arial" panose="020B0604020202020204" pitchFamily="34" charset="0"/>
              </a:rPr>
              <a:t>ПРИОРИТЕТНЫЕ ОТРАСЛИ</a:t>
            </a:r>
          </a:p>
          <a:p>
            <a:r>
              <a:rPr lang="ru-RU" sz="1800" dirty="0">
                <a:latin typeface="Circe Bold" panose="020B0604020202020204" charset="-52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spc="-1" dirty="0">
                <a:solidFill>
                  <a:srgbClr val="CD9B6A"/>
                </a:solidFill>
                <a:latin typeface="Circe"/>
              </a:rPr>
              <a:t>ОБРАБАТЫВАЮЩЕЕ ПРОИЗВОДСТВО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spc="-1" dirty="0">
              <a:solidFill>
                <a:srgbClr val="CD9B6A"/>
              </a:solidFill>
              <a:latin typeface="Circe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spc="-1" dirty="0">
                <a:solidFill>
                  <a:srgbClr val="CD9B6A"/>
                </a:solidFill>
                <a:latin typeface="Circe"/>
              </a:rPr>
              <a:t>ЛОГИСТИКА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spc="-1" dirty="0">
              <a:solidFill>
                <a:srgbClr val="CD9B6A"/>
              </a:solidFill>
              <a:latin typeface="Circe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spc="-1" dirty="0">
                <a:solidFill>
                  <a:srgbClr val="CD9B6A"/>
                </a:solidFill>
                <a:latin typeface="Circe"/>
              </a:rPr>
              <a:t>ГОСТИНИЧНЫХ БИЗНЕС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spc="-1" dirty="0">
              <a:solidFill>
                <a:srgbClr val="CD9B6A"/>
              </a:solidFill>
              <a:latin typeface="Circe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spc="-1" dirty="0">
                <a:solidFill>
                  <a:srgbClr val="CD9B6A"/>
                </a:solidFill>
                <a:latin typeface="Circe"/>
              </a:rPr>
              <a:t>ДЕЯТЕЛЬНОСТЬ ПРОФЕССИОНАЛЬНАЯ, НАУЧНАЯ И ТЕХНИЧЕСКАЯ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spc="-1" dirty="0">
              <a:solidFill>
                <a:srgbClr val="CD9B6A"/>
              </a:solidFill>
              <a:latin typeface="Circ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74D9AB-DFBB-C90E-4083-D94B36E39753}"/>
              </a:ext>
            </a:extLst>
          </p:cNvPr>
          <p:cNvSpPr txBox="1"/>
          <p:nvPr/>
        </p:nvSpPr>
        <p:spPr>
          <a:xfrm>
            <a:off x="10212870" y="3021176"/>
            <a:ext cx="860997" cy="553998"/>
          </a:xfrm>
          <a:prstGeom prst="rect">
            <a:avLst/>
          </a:prstGeom>
          <a:solidFill>
            <a:srgbClr val="CD9B6A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3000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itchFamily="18" charset="0"/>
              </a:rPr>
              <a:t>49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CB05B5-6B72-5285-CE16-7812DE9A3832}"/>
              </a:ext>
            </a:extLst>
          </p:cNvPr>
          <p:cNvSpPr txBox="1"/>
          <p:nvPr/>
        </p:nvSpPr>
        <p:spPr>
          <a:xfrm>
            <a:off x="9572956" y="3598822"/>
            <a:ext cx="2140824" cy="769441"/>
          </a:xfrm>
          <a:prstGeom prst="rect">
            <a:avLst/>
          </a:prstGeom>
          <a:solidFill>
            <a:srgbClr val="CD9B6A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itchFamily="18" charset="0"/>
              </a:rPr>
              <a:t>банков-</a:t>
            </a:r>
          </a:p>
          <a:p>
            <a:pPr algn="ctr"/>
            <a:r>
              <a:rPr lang="ru-RU" sz="2200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itchFamily="18" charset="0"/>
              </a:rPr>
              <a:t>участников</a:t>
            </a:r>
          </a:p>
        </p:txBody>
      </p:sp>
    </p:spTree>
    <p:extLst>
      <p:ext uri="{BB962C8B-B14F-4D97-AF65-F5344CB8AC3E}">
        <p14:creationId xmlns:p14="http://schemas.microsoft.com/office/powerpoint/2010/main" val="3475259267"/>
      </p:ext>
    </p:extLst>
  </p:cSld>
  <p:clrMapOvr>
    <a:masterClrMapping/>
  </p:clrMapOvr>
</p:sld>
</file>

<file path=ppt/theme/theme1.xml><?xml version="1.0" encoding="utf-8"?>
<a:theme xmlns:a="http://schemas.openxmlformats.org/drawingml/2006/main" name="Мой Бизнес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5332</TotalTime>
  <Words>717</Words>
  <Application>Microsoft Office PowerPoint</Application>
  <PresentationFormat>Широкоэкранный</PresentationFormat>
  <Paragraphs>153</Paragraphs>
  <Slides>12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Circe Extra Bold</vt:lpstr>
      <vt:lpstr>Circe</vt:lpstr>
      <vt:lpstr>Calibri Light</vt:lpstr>
      <vt:lpstr>Montserrat SemiBold</vt:lpstr>
      <vt:lpstr>Circe Bold</vt:lpstr>
      <vt:lpstr>Arial</vt:lpstr>
      <vt:lpstr>Calibri</vt:lpstr>
      <vt:lpstr>Circe Light</vt:lpstr>
      <vt:lpstr>Wingdings</vt:lpstr>
      <vt:lpstr>Мой Бизнес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Сергеевна Медякова</dc:creator>
  <cp:lastModifiedBy>Бачуринская Анна Игоревна</cp:lastModifiedBy>
  <cp:revision>110</cp:revision>
  <dcterms:modified xsi:type="dcterms:W3CDTF">2023-07-11T09:58:52Z</dcterms:modified>
</cp:coreProperties>
</file>